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Arial Bold" charset="1" panose="020B0704020202020204"/>
      <p:regular r:id="rId23"/>
    </p:embeddedFont>
    <p:embeddedFont>
      <p:font typeface="Montserrat" charset="1" panose="00000500000000000000"/>
      <p:regular r:id="rId25"/>
    </p:embeddedFont>
    <p:embeddedFont>
      <p:font typeface="Montserrat Bold" charset="1" panose="00000800000000000000"/>
      <p:regular r:id="rId26"/>
    </p:embeddedFont>
    <p:embeddedFont>
      <p:font typeface="Montserrat Light" charset="1" panose="00000400000000000000"/>
      <p:regular r:id="rId27"/>
    </p:embeddedFont>
    <p:embeddedFont>
      <p:font typeface="Montserrat Light Italics" charset="1" panose="00000400000000000000"/>
      <p:regular r:id="rId29"/>
    </p:embeddedFont>
    <p:embeddedFont>
      <p:font typeface="Montserrat Semi-Bold" charset="1" panose="000007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notesMasters/notesMaster1.xml" Type="http://schemas.openxmlformats.org/officeDocument/2006/relationships/notesMaster"/><Relationship Id="rId21" Target="theme/theme2.xml" Type="http://schemas.openxmlformats.org/officeDocument/2006/relationships/theme"/><Relationship Id="rId22" Target="notesSlides/notesSlide1.xml" Type="http://schemas.openxmlformats.org/officeDocument/2006/relationships/notesSlide"/><Relationship Id="rId23" Target="fonts/font23.fntdata" Type="http://schemas.openxmlformats.org/officeDocument/2006/relationships/font"/><Relationship Id="rId24" Target="notesSlides/notesSlide2.xml" Type="http://schemas.openxmlformats.org/officeDocument/2006/relationships/note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notesSlides/notesSlide3.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notesSlides/notesSlide4.xml" Type="http://schemas.openxmlformats.org/officeDocument/2006/relationships/notesSlide"/><Relationship Id="rId31" Target="fonts/font31.fntdata" Type="http://schemas.openxmlformats.org/officeDocument/2006/relationships/font"/><Relationship Id="rId32" Target="notesSlides/notesSlide5.xml" Type="http://schemas.openxmlformats.org/officeDocument/2006/relationships/notesSlide"/><Relationship Id="rId33" Target="notesSlides/notesSlide6.xml" Type="http://schemas.openxmlformats.org/officeDocument/2006/relationships/notesSlide"/><Relationship Id="rId34" Target="notesSlides/notesSlide7.xml" Type="http://schemas.openxmlformats.org/officeDocument/2006/relationships/notesSlide"/><Relationship Id="rId35" Target="notesSlides/notesSlide8.xml" Type="http://schemas.openxmlformats.org/officeDocument/2006/relationships/notesSlide"/><Relationship Id="rId36" Target="notesSlides/notesSlide9.xml" Type="http://schemas.openxmlformats.org/officeDocument/2006/relationships/notesSlide"/><Relationship Id="rId37" Target="notesSlides/notesSlide10.xml" Type="http://schemas.openxmlformats.org/officeDocument/2006/relationships/notesSlide"/><Relationship Id="rId38" Target="notesSlides/notesSlide11.xml" Type="http://schemas.openxmlformats.org/officeDocument/2006/relationships/notesSlide"/><Relationship Id="rId39" Target="notesSlides/notesSlide12.xml" Type="http://schemas.openxmlformats.org/officeDocument/2006/relationships/notesSlide"/><Relationship Id="rId4" Target="theme/theme1.xml" Type="http://schemas.openxmlformats.org/officeDocument/2006/relationships/theme"/><Relationship Id="rId40" Target="notesSlides/notesSlide13.xml" Type="http://schemas.openxmlformats.org/officeDocument/2006/relationships/notesSlide"/><Relationship Id="rId41" Target="notesSlides/notesSlide14.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Huge amount of gifts, majority 96% donated by HK school students</a:t>
            </a:r>
          </a:p>
          <a:p>
            <a:r>
              <a:rPr lang="en-US"/>
              <a:t/>
            </a:r>
          </a:p>
          <a:p>
            <a:r>
              <a:rPr lang="en-US"/>
              <a:t/>
            </a:r>
          </a:p>
          <a:p>
            <a:r>
              <a:rPr lang="en-US"/>
              <a:t>Worked with charities in Hong Kong, Vietnam, Cambodia, Philippines and Pakistan</a:t>
            </a:r>
          </a:p>
          <a:p>
            <a:r>
              <a:rPr lang="en-US"/>
              <a:t/>
            </a:r>
          </a:p>
          <a:p>
            <a:r>
              <a:rPr lang="en-US"/>
              <a:t>All HK schools – approx 96% of donated gifts come from schools</a:t>
            </a:r>
          </a:p>
          <a:p>
            <a:r>
              <a:rPr lang="en-US"/>
              <a:t/>
            </a:r>
          </a:p>
          <a:p>
            <a:r>
              <a:rPr lang="en-US"/>
              <a:t>Every year we need help from volunteers to check all of the gifts before they are sent out to the children</a:t>
            </a:r>
          </a:p>
          <a:p>
            <a:r>
              <a:rPr lang="en-US"/>
              <a:t/>
            </a:r>
          </a:p>
          <a:p>
            <a:r>
              <a:rPr lang="en-US"/>
              <a:t/>
            </a:r>
          </a:p>
          <a:p>
            <a:r>
              <a:rPr lang="en-US"/>
              <a:t>If the school has supported us in previous year, good to let them know their contribution.</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Story from SoCo</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iBEL - Boy so happy first time in his live he got a pencil case. Boy around 10 to 12 years old.</a:t>
            </a:r>
          </a:p>
          <a:p>
            <a:r>
              <a:rPr lang="en-US"/>
              <a:t>visit Government Residential Care Home. Children live their because their father and Mother can’t take care of them any more. Gril 11 yeas old lived there already from her 4th. And was very happy to show my collegues around. She loves receiving a gift every year. Last year she got a  plushie rabbit that was sitting on her bed. She also loves receiving stationary because she can’t really affort it. She hopes to get correction tape and a cool A5 note book. </a:t>
            </a:r>
          </a:p>
          <a:p>
            <a:r>
              <a:rPr lang="en-US"/>
              <a:t/>
            </a:r>
          </a:p>
          <a:p>
            <a:r>
              <a:rPr lang="en-US"/>
              <a:t/>
            </a:r>
          </a:p>
          <a:p>
            <a:r>
              <a:rPr lang="en-US"/>
              <a:t>CCF Girl around 14 to 16 years old, received first doll. We thought maybe need to switch the gift burt she was extremely happy. She never had a doll before.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 the kids are aware of children’s human rights as the schools cover this.</a:t>
            </a:r>
          </a:p>
          <a:p>
            <a:r>
              <a:rPr lang="en-US"/>
              <a:t/>
            </a:r>
          </a:p>
          <a:p>
            <a:r>
              <a:rPr lang="en-US"/>
              <a:t>Our role comes in at the bottom row in terms of respect and most importantly kindness.</a:t>
            </a:r>
          </a:p>
          <a:p>
            <a:r>
              <a:rPr lang="en-US"/>
              <a:t/>
            </a:r>
          </a:p>
          <a:p>
            <a:r>
              <a:rPr lang="en-US"/>
              <a:t>BoH has grown around kindness and generosity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7.5 million people in 2024 in Hong Kong . Around 20%</a:t>
            </a:r>
          </a:p>
          <a:p>
            <a:r>
              <a:rPr lang="en-US"/>
              <a:t>5000 per month per adult - do they get money for the children (childfare??) </a:t>
            </a:r>
          </a:p>
          <a:p>
            <a:r>
              <a:rPr lang="en-US"/>
              <a:t/>
            </a:r>
          </a:p>
          <a:p>
            <a:r>
              <a:rPr lang="en-US"/>
              <a:t/>
            </a:r>
          </a:p>
          <a:p>
            <a:r>
              <a:rPr lang="en-US"/>
              <a:t>Can also ask how it makes them feel to receive a gift</a:t>
            </a:r>
          </a:p>
          <a:p>
            <a:r>
              <a:rPr lang="en-US"/>
              <a:t/>
            </a:r>
          </a:p>
          <a:p>
            <a:r>
              <a:rPr lang="en-US"/>
              <a:t>Nice to know that somebody has thought about you in putting time in and thinking about what you’d like to receive</a:t>
            </a:r>
          </a:p>
          <a:p>
            <a:r>
              <a:rPr lang="en-US"/>
              <a:t/>
            </a:r>
          </a:p>
          <a:p>
            <a:r>
              <a:rPr lang="en-US"/>
              <a:t>Now, imagine what it might feel like if you’d never received any gifts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the students for ‘hands up’ to see how many receive gifts for birthdays/christmas and other celebratory events.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Create a gift for a boy or girl between the age of 6 - 11 years. Create a box the same age as you are.</a:t>
            </a:r>
          </a:p>
          <a:p>
            <a:r>
              <a:rPr lang="en-US"/>
              <a:t>Adult shoe Box or Reusable bag is okay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Create a gift for a boy or girl between the age of 6 - 11 years. Create a box the same age as you are.</a:t>
            </a:r>
          </a:p>
          <a:p>
            <a:r>
              <a:rPr lang="en-US"/>
              <a:t>Adult shoe Box or Reusable bag is okay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iBEL - Boy so happy first time in his live he got a pencil case. Boy around 10 to 12 years old.</a:t>
            </a:r>
          </a:p>
          <a:p>
            <a:r>
              <a:rPr lang="en-US"/>
              <a:t>visit Government Residential Care Home. Children live their because their father and Mother can’t take care of them any more. Gril 11 yeas old lived there already from her 4th. And was very happy to show my collegues around. She loves receiving a gift every year. Last year she got a  plushie rabbit that was sitting on her bed. She also loves receiving stationary because she can’t really affort it. She hopes to get correction tape and a cool A5 note book. </a:t>
            </a:r>
          </a:p>
          <a:p>
            <a:r>
              <a:rPr lang="en-US"/>
              <a:t/>
            </a:r>
          </a:p>
          <a:p>
            <a:r>
              <a:rPr lang="en-US"/>
              <a:t/>
            </a:r>
          </a:p>
          <a:p>
            <a:r>
              <a:rPr lang="en-US"/>
              <a:t>CCF Girl around 14 to 16 years old, received first doll. We thought maybe need to switch the gift burt she was extremely happy. She never had a doll before.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15.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22.png" Type="http://schemas.openxmlformats.org/officeDocument/2006/relationships/image"/><Relationship Id="rId2" Target="../notesSlides/notesSlide1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7.png" Type="http://schemas.openxmlformats.org/officeDocument/2006/relationships/image"/><Relationship Id="rId6" Target="../media/image18.png" Type="http://schemas.openxmlformats.org/officeDocument/2006/relationships/image"/><Relationship Id="rId7" Target="../media/image19.png" Type="http://schemas.openxmlformats.org/officeDocument/2006/relationships/image"/><Relationship Id="rId8" Target="../media/image20.png" Type="http://schemas.openxmlformats.org/officeDocument/2006/relationships/image"/><Relationship Id="rId9" Target="../media/image2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https://youtu.be/27c1X1GNW7g" TargetMode="External" Type="http://schemas.openxmlformats.org/officeDocument/2006/relationships/hyperlink"/></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23.png" Type="http://schemas.openxmlformats.org/officeDocument/2006/relationships/image"/><Relationship Id="rId6" Target="../media/image2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6.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7.jpeg" Type="http://schemas.openxmlformats.org/officeDocument/2006/relationships/image"/><Relationship Id="rId6"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jpeg" Type="http://schemas.openxmlformats.org/officeDocument/2006/relationships/image"/><Relationship Id="rId6"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9.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https://youtu.be/kS8t4Z5u9OM"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2" Target="../notesSlides/notesSlide9.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0.png" Type="http://schemas.openxmlformats.org/officeDocument/2006/relationships/image"/><Relationship Id="rId6" Target="../media/image11.png" Type="http://schemas.openxmlformats.org/officeDocument/2006/relationships/image"/><Relationship Id="rId7" Target="../media/image12.png" Type="http://schemas.openxmlformats.org/officeDocument/2006/relationships/image"/><Relationship Id="rId8" Target="../media/image13.png" Type="http://schemas.openxmlformats.org/officeDocument/2006/relationships/image"/><Relationship Id="rId9" Target="../media/image1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900417" y="8598056"/>
            <a:ext cx="1187587" cy="1488938"/>
            <a:chOff x="0" y="0"/>
            <a:chExt cx="1583449" cy="1985251"/>
          </a:xfrm>
        </p:grpSpPr>
        <p:sp>
          <p:nvSpPr>
            <p:cNvPr name="Freeform 3" id="3"/>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sp>
        <p:nvSpPr>
          <p:cNvPr name="Freeform 4" id="4"/>
          <p:cNvSpPr/>
          <p:nvPr/>
        </p:nvSpPr>
        <p:spPr>
          <a:xfrm flipH="false" flipV="false" rot="0">
            <a:off x="-466454" y="-35698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2967058" y="2536168"/>
            <a:ext cx="3454370" cy="4467406"/>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7" id="7"/>
          <p:cNvGrpSpPr/>
          <p:nvPr/>
        </p:nvGrpSpPr>
        <p:grpSpPr>
          <a:xfrm rot="0">
            <a:off x="1069734" y="2320507"/>
            <a:ext cx="6747717" cy="6937793"/>
            <a:chOff x="0" y="0"/>
            <a:chExt cx="10223995" cy="10511993"/>
          </a:xfrm>
        </p:grpSpPr>
        <p:sp>
          <p:nvSpPr>
            <p:cNvPr name="Freeform 8" id="8"/>
            <p:cNvSpPr/>
            <p:nvPr/>
          </p:nvSpPr>
          <p:spPr>
            <a:xfrm flipH="false" flipV="false" rot="0">
              <a:off x="0" y="0"/>
              <a:ext cx="10224008" cy="10512044"/>
            </a:xfrm>
            <a:custGeom>
              <a:avLst/>
              <a:gdLst/>
              <a:ahLst/>
              <a:cxnLst/>
              <a:rect r="r" b="b" t="t" l="l"/>
              <a:pathLst>
                <a:path h="10512044" w="10224008">
                  <a:moveTo>
                    <a:pt x="5112004" y="0"/>
                  </a:moveTo>
                  <a:cubicBezTo>
                    <a:pt x="2288667" y="0"/>
                    <a:pt x="0" y="2353183"/>
                    <a:pt x="0" y="5256022"/>
                  </a:cubicBezTo>
                  <a:cubicBezTo>
                    <a:pt x="0" y="8158861"/>
                    <a:pt x="2288667" y="10512044"/>
                    <a:pt x="5112004" y="10512044"/>
                  </a:cubicBezTo>
                  <a:cubicBezTo>
                    <a:pt x="7935340" y="10512044"/>
                    <a:pt x="10224008" y="8158861"/>
                    <a:pt x="10224008" y="5256022"/>
                  </a:cubicBezTo>
                  <a:cubicBezTo>
                    <a:pt x="10224008" y="2353183"/>
                    <a:pt x="7935341" y="0"/>
                    <a:pt x="5112004" y="0"/>
                  </a:cubicBezTo>
                  <a:close/>
                </a:path>
              </a:pathLst>
            </a:custGeom>
            <a:blipFill>
              <a:blip r:embed="rId6"/>
              <a:stretch>
                <a:fillRect l="-18511" t="0" r="-18510" b="0"/>
              </a:stretch>
            </a:blipFill>
          </p:spPr>
        </p:sp>
      </p:grpSp>
      <p:sp>
        <p:nvSpPr>
          <p:cNvPr name="TextBox 9" id="9"/>
          <p:cNvSpPr txBox="true"/>
          <p:nvPr/>
        </p:nvSpPr>
        <p:spPr>
          <a:xfrm rot="0">
            <a:off x="8906209" y="6834034"/>
            <a:ext cx="7994208" cy="3223244"/>
          </a:xfrm>
          <a:prstGeom prst="rect">
            <a:avLst/>
          </a:prstGeom>
        </p:spPr>
        <p:txBody>
          <a:bodyPr anchor="t" rtlCol="false" tIns="0" lIns="0" bIns="0" rIns="0">
            <a:spAutoFit/>
          </a:bodyPr>
          <a:lstStyle/>
          <a:p>
            <a:pPr algn="r">
              <a:lnSpc>
                <a:spcPts val="10272"/>
              </a:lnSpc>
            </a:pPr>
            <a:r>
              <a:rPr lang="en-US" sz="6114" b="true">
                <a:solidFill>
                  <a:srgbClr val="036EB8"/>
                </a:solidFill>
                <a:latin typeface="Arial Bold"/>
                <a:ea typeface="Arial Bold"/>
                <a:cs typeface="Arial Bold"/>
                <a:sym typeface="Arial Bold"/>
              </a:rPr>
              <a:t>Secondary School Presentation</a:t>
            </a:r>
          </a:p>
          <a:p>
            <a:pPr algn="r">
              <a:lnSpc>
                <a:spcPts val="4742"/>
              </a:lnSpc>
            </a:pPr>
            <a:r>
              <a:rPr lang="en-US" b="true" sz="2822">
                <a:solidFill>
                  <a:srgbClr val="036EB8"/>
                </a:solidFill>
                <a:latin typeface="Arial Bold"/>
                <a:ea typeface="Arial Bold"/>
                <a:cs typeface="Arial Bold"/>
                <a:sym typeface="Arial Bold"/>
              </a:rPr>
              <a:t>Campaign</a:t>
            </a:r>
            <a:r>
              <a:rPr lang="en-US" b="true" sz="2822">
                <a:solidFill>
                  <a:srgbClr val="036EB8"/>
                </a:solidFill>
                <a:latin typeface="Arial Bold"/>
                <a:ea typeface="Arial Bold"/>
                <a:cs typeface="Arial Bold"/>
                <a:sym typeface="Arial Bold"/>
              </a:rPr>
              <a:t> 2026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51053" y="-2258108"/>
            <a:ext cx="19190105" cy="7708026"/>
          </a:xfrm>
          <a:custGeom>
            <a:avLst/>
            <a:gdLst/>
            <a:ahLst/>
            <a:cxnLst/>
            <a:rect r="r" b="b" t="t" l="l"/>
            <a:pathLst>
              <a:path h="7708026" w="19190105">
                <a:moveTo>
                  <a:pt x="0" y="0"/>
                </a:moveTo>
                <a:lnTo>
                  <a:pt x="19190106" y="0"/>
                </a:lnTo>
                <a:lnTo>
                  <a:pt x="19190106"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524000" y="1786185"/>
            <a:ext cx="6629400" cy="554098"/>
          </a:xfrm>
          <a:prstGeom prst="rect">
            <a:avLst/>
          </a:prstGeom>
        </p:spPr>
        <p:txBody>
          <a:bodyPr anchor="t" rtlCol="false" tIns="0" lIns="0" bIns="0" rIns="0">
            <a:spAutoFit/>
          </a:bodyPr>
          <a:lstStyle/>
          <a:p>
            <a:pPr algn="l">
              <a:lnSpc>
                <a:spcPts val="4320"/>
              </a:lnSpc>
            </a:pPr>
            <a:r>
              <a:rPr lang="en-US" sz="3600">
                <a:solidFill>
                  <a:srgbClr val="036EB8"/>
                </a:solidFill>
                <a:latin typeface="Montserrat Light"/>
                <a:ea typeface="Montserrat Light"/>
                <a:cs typeface="Montserrat Light"/>
                <a:sym typeface="Montserrat Light"/>
              </a:rPr>
              <a:t>Who we support</a:t>
            </a:r>
          </a:p>
        </p:txBody>
      </p:sp>
      <p:sp>
        <p:nvSpPr>
          <p:cNvPr name="TextBox 4" id="4"/>
          <p:cNvSpPr txBox="true"/>
          <p:nvPr/>
        </p:nvSpPr>
        <p:spPr>
          <a:xfrm rot="0">
            <a:off x="9153525" y="4064156"/>
            <a:ext cx="8077200" cy="4533900"/>
          </a:xfrm>
          <a:prstGeom prst="rect">
            <a:avLst/>
          </a:prstGeom>
        </p:spPr>
        <p:txBody>
          <a:bodyPr anchor="t" rtlCol="false" tIns="0" lIns="0" bIns="0" rIns="0">
            <a:spAutoFit/>
          </a:bodyPr>
          <a:lstStyle/>
          <a:p>
            <a:pPr algn="l" marL="857250" indent="-285750" lvl="2">
              <a:lnSpc>
                <a:spcPts val="3600"/>
              </a:lnSpc>
              <a:buFont typeface="Arial"/>
              <a:buChar char="⚬"/>
            </a:pPr>
            <a:r>
              <a:rPr lang="en-US" sz="3000">
                <a:solidFill>
                  <a:srgbClr val="036EB8"/>
                </a:solidFill>
                <a:latin typeface="Montserrat Light"/>
                <a:ea typeface="Montserrat Light"/>
                <a:cs typeface="Montserrat Light"/>
                <a:sym typeface="Montserrat Light"/>
              </a:rPr>
              <a:t>Hong Kong</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Refugee Union</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HK Children &amp; Youth Services</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Christian Action</a:t>
            </a:r>
          </a:p>
          <a:p>
            <a:pPr algn="l" marL="613411" indent="-153353" lvl="3">
              <a:lnSpc>
                <a:spcPts val="1680"/>
              </a:lnSpc>
            </a:pPr>
          </a:p>
          <a:p>
            <a:pPr algn="l" marL="857250" indent="-285750" lvl="2">
              <a:lnSpc>
                <a:spcPts val="3600"/>
              </a:lnSpc>
              <a:buFont typeface="Arial"/>
              <a:buChar char="⚬"/>
            </a:pPr>
            <a:r>
              <a:rPr lang="en-US" sz="3000">
                <a:solidFill>
                  <a:srgbClr val="036EB8"/>
                </a:solidFill>
                <a:latin typeface="Montserrat Light"/>
                <a:ea typeface="Montserrat Light"/>
                <a:cs typeface="Montserrat Light"/>
                <a:sym typeface="Montserrat Light"/>
              </a:rPr>
              <a:t>Cambodia</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Mother’s Heart</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People’s Improvement Org</a:t>
            </a:r>
          </a:p>
          <a:p>
            <a:pPr algn="l" marL="613411" indent="-153353" lvl="3">
              <a:lnSpc>
                <a:spcPts val="1680"/>
              </a:lnSpc>
            </a:pPr>
          </a:p>
          <a:p>
            <a:pPr algn="l" marL="857250" indent="-285750" lvl="2">
              <a:lnSpc>
                <a:spcPts val="3600"/>
              </a:lnSpc>
              <a:buFont typeface="Arial"/>
              <a:buChar char="⚬"/>
            </a:pPr>
            <a:r>
              <a:rPr lang="en-US" sz="3000">
                <a:solidFill>
                  <a:srgbClr val="036EB8"/>
                </a:solidFill>
                <a:latin typeface="Montserrat Light"/>
                <a:ea typeface="Montserrat Light"/>
                <a:cs typeface="Montserrat Light"/>
                <a:sym typeface="Montserrat Light"/>
              </a:rPr>
              <a:t>Pakistan</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All Brothers Community Welfare</a:t>
            </a:r>
          </a:p>
        </p:txBody>
      </p:sp>
      <p:grpSp>
        <p:nvGrpSpPr>
          <p:cNvPr name="Group 5" id="5"/>
          <p:cNvGrpSpPr/>
          <p:nvPr/>
        </p:nvGrpSpPr>
        <p:grpSpPr>
          <a:xfrm rot="0">
            <a:off x="16900417" y="8598056"/>
            <a:ext cx="1187587" cy="1488938"/>
            <a:chOff x="0" y="0"/>
            <a:chExt cx="1583449" cy="1985251"/>
          </a:xfrm>
        </p:grpSpPr>
        <p:sp>
          <p:nvSpPr>
            <p:cNvPr name="Freeform 6" id="6"/>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7" id="7"/>
          <p:cNvGrpSpPr/>
          <p:nvPr/>
        </p:nvGrpSpPr>
        <p:grpSpPr>
          <a:xfrm rot="0">
            <a:off x="16535650" y="8102855"/>
            <a:ext cx="1472353" cy="1904139"/>
            <a:chOff x="0" y="0"/>
            <a:chExt cx="1370114" cy="1771917"/>
          </a:xfrm>
        </p:grpSpPr>
        <p:sp>
          <p:nvSpPr>
            <p:cNvPr name="Freeform 8" id="8"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9" id="9"/>
          <p:cNvGrpSpPr/>
          <p:nvPr/>
        </p:nvGrpSpPr>
        <p:grpSpPr>
          <a:xfrm rot="0">
            <a:off x="1028700" y="1786185"/>
            <a:ext cx="7475085" cy="7333508"/>
            <a:chOff x="0" y="0"/>
            <a:chExt cx="11220920" cy="11008398"/>
          </a:xfrm>
        </p:grpSpPr>
        <p:sp>
          <p:nvSpPr>
            <p:cNvPr name="Freeform 10" id="10"/>
            <p:cNvSpPr/>
            <p:nvPr/>
          </p:nvSpPr>
          <p:spPr>
            <a:xfrm flipH="false" flipV="false" rot="0">
              <a:off x="240094" y="8708"/>
              <a:ext cx="10740771" cy="10990943"/>
            </a:xfrm>
            <a:custGeom>
              <a:avLst/>
              <a:gdLst/>
              <a:ahLst/>
              <a:cxnLst/>
              <a:rect r="r" b="b" t="t" l="l"/>
              <a:pathLst>
                <a:path h="10990943" w="10740771">
                  <a:moveTo>
                    <a:pt x="5370385" y="55"/>
                  </a:moveTo>
                  <a:cubicBezTo>
                    <a:pt x="3454590" y="-8708"/>
                    <a:pt x="1680654" y="1036756"/>
                    <a:pt x="720280" y="2740715"/>
                  </a:cubicBezTo>
                  <a:cubicBezTo>
                    <a:pt x="-240094" y="4444674"/>
                    <a:pt x="-240094" y="6546397"/>
                    <a:pt x="720280" y="8250356"/>
                  </a:cubicBezTo>
                  <a:cubicBezTo>
                    <a:pt x="1680654" y="9954315"/>
                    <a:pt x="3454590" y="10999652"/>
                    <a:pt x="5370385" y="10990889"/>
                  </a:cubicBezTo>
                  <a:cubicBezTo>
                    <a:pt x="7286180" y="10999652"/>
                    <a:pt x="9060116" y="9954188"/>
                    <a:pt x="10020490" y="8250356"/>
                  </a:cubicBezTo>
                  <a:cubicBezTo>
                    <a:pt x="10980864" y="6546524"/>
                    <a:pt x="10980864" y="4444674"/>
                    <a:pt x="10020490" y="2740715"/>
                  </a:cubicBezTo>
                  <a:cubicBezTo>
                    <a:pt x="9060116" y="1036756"/>
                    <a:pt x="7286180" y="-8708"/>
                    <a:pt x="5370385" y="55"/>
                  </a:cubicBezTo>
                  <a:close/>
                </a:path>
              </a:pathLst>
            </a:custGeom>
            <a:blipFill>
              <a:blip r:embed="rId6"/>
              <a:stretch>
                <a:fillRect l="-2235" t="-18023" r="-2234" b="-18024"/>
              </a:stretch>
            </a:blipFill>
          </p:spPr>
        </p:sp>
      </p:grpSp>
      <p:sp>
        <p:nvSpPr>
          <p:cNvPr name="TextBox 11" id="11"/>
          <p:cNvSpPr txBox="true"/>
          <p:nvPr/>
        </p:nvSpPr>
        <p:spPr>
          <a:xfrm rot="0">
            <a:off x="9570248" y="2254558"/>
            <a:ext cx="7330169" cy="1659256"/>
          </a:xfrm>
          <a:prstGeom prst="rect">
            <a:avLst/>
          </a:prstGeom>
        </p:spPr>
        <p:txBody>
          <a:bodyPr anchor="t" rtlCol="false" tIns="0" lIns="0" bIns="0" rIns="0">
            <a:spAutoFit/>
          </a:bodyPr>
          <a:lstStyle/>
          <a:p>
            <a:pPr algn="r">
              <a:lnSpc>
                <a:spcPts val="6719"/>
              </a:lnSpc>
            </a:pPr>
            <a:r>
              <a:rPr lang="en-US" sz="4799" b="true">
                <a:solidFill>
                  <a:srgbClr val="036EB8"/>
                </a:solidFill>
                <a:latin typeface="Montserrat Semi-Bold"/>
                <a:ea typeface="Montserrat Semi-Bold"/>
                <a:cs typeface="Montserrat Semi-Bold"/>
                <a:sym typeface="Montserrat Semi-Bold"/>
              </a:rPr>
              <a:t>The Charities We Support</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2105" y="-282531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524666" y="8088650"/>
            <a:ext cx="1483337" cy="1918344"/>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7" id="7"/>
          <p:cNvGrpSpPr/>
          <p:nvPr/>
        </p:nvGrpSpPr>
        <p:grpSpPr>
          <a:xfrm rot="0">
            <a:off x="771516" y="1904036"/>
            <a:ext cx="6934783" cy="693478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073" t="0" r="-25073" b="0"/>
              </a:stretch>
            </a:blipFill>
          </p:spPr>
        </p:sp>
      </p:grpSp>
      <p:sp>
        <p:nvSpPr>
          <p:cNvPr name="TextBox 9" id="9"/>
          <p:cNvSpPr txBox="true"/>
          <p:nvPr/>
        </p:nvSpPr>
        <p:spPr>
          <a:xfrm rot="0">
            <a:off x="8884335" y="2604135"/>
            <a:ext cx="8382000" cy="6234684"/>
          </a:xfrm>
          <a:prstGeom prst="rect">
            <a:avLst/>
          </a:prstGeom>
        </p:spPr>
        <p:txBody>
          <a:bodyPr anchor="t" rtlCol="false" tIns="0" lIns="0" bIns="0" rIns="0">
            <a:spAutoFit/>
          </a:bodyPr>
          <a:lstStyle/>
          <a:p>
            <a:pPr algn="l">
              <a:lnSpc>
                <a:spcPts val="3528"/>
              </a:lnSpc>
            </a:pPr>
            <a:r>
              <a:rPr lang="en-US" b="true" sz="2100">
                <a:solidFill>
                  <a:srgbClr val="036EB8"/>
                </a:solidFill>
                <a:latin typeface="Montserrat Bold"/>
                <a:ea typeface="Montserrat Bold"/>
                <a:cs typeface="Montserrat Bold"/>
                <a:sym typeface="Montserrat Bold"/>
              </a:rPr>
              <a:t>She’s 11 years old and lives with her Mother in Sham Shui Po, in a subdivided apartment.</a:t>
            </a:r>
          </a:p>
          <a:p>
            <a:pPr algn="l">
              <a:lnSpc>
                <a:spcPts val="3528"/>
              </a:lnSpc>
            </a:pPr>
          </a:p>
          <a:p>
            <a:pPr algn="l">
              <a:lnSpc>
                <a:spcPts val="3528"/>
              </a:lnSpc>
            </a:pPr>
            <a:r>
              <a:rPr lang="en-US" b="true" sz="2100">
                <a:solidFill>
                  <a:srgbClr val="036EB8"/>
                </a:solidFill>
                <a:latin typeface="Montserrat Bold"/>
                <a:ea typeface="Montserrat Bold"/>
                <a:cs typeface="Montserrat Bold"/>
                <a:sym typeface="Montserrat Bold"/>
              </a:rPr>
              <a:t>She loves drawing and making handicrafts, but her Mum can’t afford to buy her these items.</a:t>
            </a:r>
          </a:p>
          <a:p>
            <a:pPr algn="l">
              <a:lnSpc>
                <a:spcPts val="3528"/>
              </a:lnSpc>
            </a:pPr>
          </a:p>
          <a:p>
            <a:pPr algn="l">
              <a:lnSpc>
                <a:spcPts val="3528"/>
              </a:lnSpc>
            </a:pPr>
            <a:r>
              <a:rPr lang="en-US" b="true" sz="2100">
                <a:solidFill>
                  <a:srgbClr val="036EB8"/>
                </a:solidFill>
                <a:latin typeface="Montserrat Bold"/>
                <a:ea typeface="Montserrat Bold"/>
                <a:cs typeface="Montserrat Bold"/>
                <a:sym typeface="Montserrat Bold"/>
              </a:rPr>
              <a:t>Annie received a Box of Hope gift last year -  when she opened her gift, she instantly broke into a big smile. Inside was exactly what she needed — a cute Cinnamoroll doll, and stationery such as pencils, erasers, and a notebook. </a:t>
            </a:r>
          </a:p>
          <a:p>
            <a:pPr algn="l">
              <a:lnSpc>
                <a:spcPts val="3528"/>
              </a:lnSpc>
            </a:pPr>
          </a:p>
          <a:p>
            <a:pPr algn="l">
              <a:lnSpc>
                <a:spcPts val="3528"/>
              </a:lnSpc>
            </a:pPr>
            <a:r>
              <a:rPr lang="en-US" b="true" sz="2100">
                <a:solidFill>
                  <a:srgbClr val="036EB8"/>
                </a:solidFill>
                <a:latin typeface="Montserrat Bold"/>
                <a:ea typeface="Montserrat Bold"/>
                <a:cs typeface="Montserrat Bold"/>
                <a:sym typeface="Montserrat Bold"/>
              </a:rPr>
              <a:t>For her, the gift was a little bundle of light and encouragement that made her feel truly seen and cared for. </a:t>
            </a:r>
          </a:p>
        </p:txBody>
      </p:sp>
      <p:sp>
        <p:nvSpPr>
          <p:cNvPr name="TextBox 10" id="10"/>
          <p:cNvSpPr txBox="true"/>
          <p:nvPr/>
        </p:nvSpPr>
        <p:spPr>
          <a:xfrm rot="0">
            <a:off x="12934394" y="1609138"/>
            <a:ext cx="4331940" cy="778511"/>
          </a:xfrm>
          <a:prstGeom prst="rect">
            <a:avLst/>
          </a:prstGeom>
        </p:spPr>
        <p:txBody>
          <a:bodyPr anchor="t" rtlCol="false" tIns="0" lIns="0" bIns="0" rIns="0">
            <a:spAutoFit/>
          </a:bodyPr>
          <a:lstStyle/>
          <a:p>
            <a:pPr algn="ctr">
              <a:lnSpc>
                <a:spcPts val="6439"/>
              </a:lnSpc>
            </a:pPr>
            <a:r>
              <a:rPr lang="en-US" sz="4599" b="true">
                <a:solidFill>
                  <a:srgbClr val="036EB8"/>
                </a:solidFill>
                <a:latin typeface="Montserrat Semi-Bold"/>
                <a:ea typeface="Montserrat Semi-Bold"/>
                <a:cs typeface="Montserrat Semi-Bold"/>
                <a:sym typeface="Montserrat Semi-Bold"/>
              </a:rPr>
              <a:t>Meet Annie……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0406" y="-2630068"/>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8492671" y="1028700"/>
            <a:ext cx="3889058" cy="4890926"/>
            <a:chOff x="0" y="0"/>
            <a:chExt cx="5185410" cy="6521234"/>
          </a:xfrm>
        </p:grpSpPr>
        <p:sp>
          <p:nvSpPr>
            <p:cNvPr name="Freeform 4" id="4"/>
            <p:cNvSpPr/>
            <p:nvPr/>
          </p:nvSpPr>
          <p:spPr>
            <a:xfrm flipH="false" flipV="false" rot="0">
              <a:off x="0" y="0"/>
              <a:ext cx="5185410" cy="6521196"/>
            </a:xfrm>
            <a:custGeom>
              <a:avLst/>
              <a:gdLst/>
              <a:ahLst/>
              <a:cxnLst/>
              <a:rect r="r" b="b" t="t" l="l"/>
              <a:pathLst>
                <a:path h="6521196" w="5185410">
                  <a:moveTo>
                    <a:pt x="0" y="0"/>
                  </a:moveTo>
                  <a:lnTo>
                    <a:pt x="5185410" y="0"/>
                  </a:lnTo>
                  <a:lnTo>
                    <a:pt x="5185410" y="6521196"/>
                  </a:lnTo>
                  <a:lnTo>
                    <a:pt x="0" y="6521196"/>
                  </a:lnTo>
                  <a:lnTo>
                    <a:pt x="0" y="0"/>
                  </a:lnTo>
                  <a:close/>
                </a:path>
              </a:pathLst>
            </a:custGeom>
            <a:blipFill>
              <a:blip r:embed="rId5"/>
              <a:stretch>
                <a:fillRect l="0" t="-30479" r="-1067" b="-43320"/>
              </a:stretch>
            </a:blipFill>
          </p:spPr>
        </p:sp>
      </p:grpSp>
      <p:grpSp>
        <p:nvGrpSpPr>
          <p:cNvPr name="Group 5" id="5"/>
          <p:cNvGrpSpPr/>
          <p:nvPr/>
        </p:nvGrpSpPr>
        <p:grpSpPr>
          <a:xfrm rot="0">
            <a:off x="4345238" y="3027750"/>
            <a:ext cx="4589783" cy="6366643"/>
            <a:chOff x="0" y="0"/>
            <a:chExt cx="6119711" cy="8488858"/>
          </a:xfrm>
        </p:grpSpPr>
        <p:sp>
          <p:nvSpPr>
            <p:cNvPr name="Freeform 6" id="6"/>
            <p:cNvSpPr/>
            <p:nvPr/>
          </p:nvSpPr>
          <p:spPr>
            <a:xfrm flipH="false" flipV="false" rot="0">
              <a:off x="0" y="0"/>
              <a:ext cx="6119749" cy="8488807"/>
            </a:xfrm>
            <a:custGeom>
              <a:avLst/>
              <a:gdLst/>
              <a:ahLst/>
              <a:cxnLst/>
              <a:rect r="r" b="b" t="t" l="l"/>
              <a:pathLst>
                <a:path h="8488807" w="6119749">
                  <a:moveTo>
                    <a:pt x="0" y="0"/>
                  </a:moveTo>
                  <a:lnTo>
                    <a:pt x="6119749" y="0"/>
                  </a:lnTo>
                  <a:lnTo>
                    <a:pt x="6119749" y="8488807"/>
                  </a:lnTo>
                  <a:lnTo>
                    <a:pt x="0" y="8488807"/>
                  </a:lnTo>
                  <a:lnTo>
                    <a:pt x="0" y="0"/>
                  </a:lnTo>
                  <a:close/>
                </a:path>
              </a:pathLst>
            </a:custGeom>
            <a:blipFill>
              <a:blip r:embed="rId6"/>
              <a:stretch>
                <a:fillRect l="0" t="0" r="-4034" b="0"/>
              </a:stretch>
            </a:blipFill>
          </p:spPr>
        </p:sp>
      </p:grpSp>
      <p:grpSp>
        <p:nvGrpSpPr>
          <p:cNvPr name="Group 7" id="7"/>
          <p:cNvGrpSpPr/>
          <p:nvPr/>
        </p:nvGrpSpPr>
        <p:grpSpPr>
          <a:xfrm rot="0">
            <a:off x="8327441" y="4530014"/>
            <a:ext cx="6474409" cy="5261686"/>
            <a:chOff x="0" y="0"/>
            <a:chExt cx="8632546" cy="7015582"/>
          </a:xfrm>
        </p:grpSpPr>
        <p:sp>
          <p:nvSpPr>
            <p:cNvPr name="Freeform 8" id="8"/>
            <p:cNvSpPr/>
            <p:nvPr/>
          </p:nvSpPr>
          <p:spPr>
            <a:xfrm flipH="false" flipV="false" rot="0">
              <a:off x="0" y="0"/>
              <a:ext cx="8632571" cy="7015607"/>
            </a:xfrm>
            <a:custGeom>
              <a:avLst/>
              <a:gdLst/>
              <a:ahLst/>
              <a:cxnLst/>
              <a:rect r="r" b="b" t="t" l="l"/>
              <a:pathLst>
                <a:path h="7015607" w="8632571">
                  <a:moveTo>
                    <a:pt x="0" y="0"/>
                  </a:moveTo>
                  <a:lnTo>
                    <a:pt x="8632571" y="0"/>
                  </a:lnTo>
                  <a:lnTo>
                    <a:pt x="8632571" y="7015607"/>
                  </a:lnTo>
                  <a:lnTo>
                    <a:pt x="0" y="7015607"/>
                  </a:lnTo>
                  <a:lnTo>
                    <a:pt x="0" y="0"/>
                  </a:lnTo>
                  <a:close/>
                </a:path>
              </a:pathLst>
            </a:custGeom>
            <a:blipFill>
              <a:blip r:embed="rId7"/>
              <a:stretch>
                <a:fillRect l="0" t="0" r="-3993" b="0"/>
              </a:stretch>
            </a:blipFill>
          </p:spPr>
        </p:sp>
      </p:grpSp>
      <p:grpSp>
        <p:nvGrpSpPr>
          <p:cNvPr name="Group 9" id="9"/>
          <p:cNvGrpSpPr/>
          <p:nvPr/>
        </p:nvGrpSpPr>
        <p:grpSpPr>
          <a:xfrm rot="0">
            <a:off x="12446432" y="2483282"/>
            <a:ext cx="5561562" cy="4336656"/>
            <a:chOff x="0" y="0"/>
            <a:chExt cx="7415416" cy="5782208"/>
          </a:xfrm>
        </p:grpSpPr>
        <p:sp>
          <p:nvSpPr>
            <p:cNvPr name="Freeform 10" id="10"/>
            <p:cNvSpPr/>
            <p:nvPr/>
          </p:nvSpPr>
          <p:spPr>
            <a:xfrm flipH="false" flipV="false" rot="0">
              <a:off x="0" y="0"/>
              <a:ext cx="7415403" cy="5782183"/>
            </a:xfrm>
            <a:custGeom>
              <a:avLst/>
              <a:gdLst/>
              <a:ahLst/>
              <a:cxnLst/>
              <a:rect r="r" b="b" t="t" l="l"/>
              <a:pathLst>
                <a:path h="5782183" w="7415403">
                  <a:moveTo>
                    <a:pt x="0" y="0"/>
                  </a:moveTo>
                  <a:lnTo>
                    <a:pt x="7415403" y="0"/>
                  </a:lnTo>
                  <a:lnTo>
                    <a:pt x="7415403" y="5782183"/>
                  </a:lnTo>
                  <a:lnTo>
                    <a:pt x="0" y="5782183"/>
                  </a:lnTo>
                  <a:lnTo>
                    <a:pt x="0" y="0"/>
                  </a:lnTo>
                  <a:close/>
                </a:path>
              </a:pathLst>
            </a:custGeom>
            <a:blipFill>
              <a:blip r:embed="rId8"/>
              <a:stretch>
                <a:fillRect l="0" t="0" r="-3920" b="0"/>
              </a:stretch>
            </a:blipFill>
          </p:spPr>
        </p:sp>
      </p:grpSp>
      <p:grpSp>
        <p:nvGrpSpPr>
          <p:cNvPr name="Group 11" id="11"/>
          <p:cNvGrpSpPr/>
          <p:nvPr/>
        </p:nvGrpSpPr>
        <p:grpSpPr>
          <a:xfrm rot="0">
            <a:off x="199996" y="1576997"/>
            <a:ext cx="4589783" cy="6366643"/>
            <a:chOff x="0" y="0"/>
            <a:chExt cx="6119711" cy="8488858"/>
          </a:xfrm>
        </p:grpSpPr>
        <p:sp>
          <p:nvSpPr>
            <p:cNvPr name="Freeform 12" id="12"/>
            <p:cNvSpPr/>
            <p:nvPr/>
          </p:nvSpPr>
          <p:spPr>
            <a:xfrm flipH="false" flipV="false" rot="0">
              <a:off x="0" y="0"/>
              <a:ext cx="6119749" cy="8488807"/>
            </a:xfrm>
            <a:custGeom>
              <a:avLst/>
              <a:gdLst/>
              <a:ahLst/>
              <a:cxnLst/>
              <a:rect r="r" b="b" t="t" l="l"/>
              <a:pathLst>
                <a:path h="8488807" w="6119749">
                  <a:moveTo>
                    <a:pt x="0" y="0"/>
                  </a:moveTo>
                  <a:lnTo>
                    <a:pt x="6119749" y="0"/>
                  </a:lnTo>
                  <a:lnTo>
                    <a:pt x="6119749" y="8488807"/>
                  </a:lnTo>
                  <a:lnTo>
                    <a:pt x="0" y="8488807"/>
                  </a:lnTo>
                  <a:lnTo>
                    <a:pt x="0" y="0"/>
                  </a:lnTo>
                  <a:close/>
                </a:path>
              </a:pathLst>
            </a:custGeom>
            <a:blipFill>
              <a:blip r:embed="rId9"/>
              <a:stretch>
                <a:fillRect l="0" t="0" r="-4034" b="0"/>
              </a:stretch>
            </a:blipFill>
          </p:spPr>
        </p:sp>
      </p:grpSp>
      <p:grpSp>
        <p:nvGrpSpPr>
          <p:cNvPr name="Group 13" id="13"/>
          <p:cNvGrpSpPr/>
          <p:nvPr/>
        </p:nvGrpSpPr>
        <p:grpSpPr>
          <a:xfrm rot="0">
            <a:off x="16900417" y="8598056"/>
            <a:ext cx="1187587" cy="1488938"/>
            <a:chOff x="0" y="0"/>
            <a:chExt cx="1583449" cy="1985251"/>
          </a:xfrm>
        </p:grpSpPr>
        <p:sp>
          <p:nvSpPr>
            <p:cNvPr name="Freeform 14" id="1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15" id="15"/>
          <p:cNvGrpSpPr/>
          <p:nvPr/>
        </p:nvGrpSpPr>
        <p:grpSpPr>
          <a:xfrm rot="0">
            <a:off x="15497175" y="7458611"/>
            <a:ext cx="1762125" cy="2278890"/>
            <a:chOff x="0" y="0"/>
            <a:chExt cx="1370114" cy="1771917"/>
          </a:xfrm>
        </p:grpSpPr>
        <p:sp>
          <p:nvSpPr>
            <p:cNvPr name="Freeform 16" id="1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10"/>
              <a:stretch>
                <a:fillRect l="0" t="0" r="-2" b="-37"/>
              </a:stretch>
            </a:blipFill>
          </p:spPr>
        </p:sp>
      </p:grpSp>
      <p:sp>
        <p:nvSpPr>
          <p:cNvPr name="Freeform 17" id="17"/>
          <p:cNvSpPr/>
          <p:nvPr/>
        </p:nvSpPr>
        <p:spPr>
          <a:xfrm flipH="false" flipV="false" rot="0">
            <a:off x="15650073" y="272542"/>
            <a:ext cx="1844137" cy="1902807"/>
          </a:xfrm>
          <a:custGeom>
            <a:avLst/>
            <a:gdLst/>
            <a:ahLst/>
            <a:cxnLst/>
            <a:rect r="r" b="b" t="t" l="l"/>
            <a:pathLst>
              <a:path h="1902807" w="1844137">
                <a:moveTo>
                  <a:pt x="0" y="0"/>
                </a:moveTo>
                <a:lnTo>
                  <a:pt x="1844137" y="0"/>
                </a:lnTo>
                <a:lnTo>
                  <a:pt x="1844137" y="1902807"/>
                </a:lnTo>
                <a:lnTo>
                  <a:pt x="0" y="1902807"/>
                </a:lnTo>
                <a:lnTo>
                  <a:pt x="0" y="0"/>
                </a:lnTo>
                <a:close/>
              </a:path>
            </a:pathLst>
          </a:custGeom>
          <a:blipFill>
            <a:blip r:embed="rId11"/>
            <a:stretch>
              <a:fillRect l="0" t="0" r="0" b="0"/>
            </a:stretch>
          </a:blipFill>
        </p:spPr>
      </p:sp>
      <p:sp>
        <p:nvSpPr>
          <p:cNvPr name="TextBox 18" id="18"/>
          <p:cNvSpPr txBox="true"/>
          <p:nvPr/>
        </p:nvSpPr>
        <p:spPr>
          <a:xfrm rot="0">
            <a:off x="504329" y="8483756"/>
            <a:ext cx="3144887" cy="1052197"/>
          </a:xfrm>
          <a:prstGeom prst="rect">
            <a:avLst/>
          </a:prstGeom>
        </p:spPr>
        <p:txBody>
          <a:bodyPr anchor="t" rtlCol="false" tIns="0" lIns="0" bIns="0" rIns="0">
            <a:spAutoFit/>
          </a:bodyPr>
          <a:lstStyle/>
          <a:p>
            <a:pPr algn="ctr">
              <a:lnSpc>
                <a:spcPts val="8679"/>
              </a:lnSpc>
            </a:pPr>
            <a:r>
              <a:rPr lang="en-US" b="true" sz="6199">
                <a:solidFill>
                  <a:srgbClr val="036EB8"/>
                </a:solidFill>
                <a:latin typeface="Montserrat Semi-Bold"/>
                <a:ea typeface="Montserrat Semi-Bold"/>
                <a:cs typeface="Montserrat Semi-Bold"/>
                <a:sym typeface="Montserrat Semi-Bold"/>
              </a:rPr>
              <a:t>Smile!!!!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348170"/>
            <a:ext cx="19190105" cy="7708026"/>
          </a:xfrm>
          <a:custGeom>
            <a:avLst/>
            <a:gdLst/>
            <a:ahLst/>
            <a:cxnLst/>
            <a:rect r="r" b="b" t="t" l="l"/>
            <a:pathLst>
              <a:path h="7708026" w="19190105">
                <a:moveTo>
                  <a:pt x="0" y="0"/>
                </a:moveTo>
                <a:lnTo>
                  <a:pt x="19190105" y="0"/>
                </a:lnTo>
                <a:lnTo>
                  <a:pt x="19190105"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519834" y="8082401"/>
            <a:ext cx="1488169" cy="1924592"/>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sp>
        <p:nvSpPr>
          <p:cNvPr name="TextBox 7" id="7"/>
          <p:cNvSpPr txBox="true"/>
          <p:nvPr/>
        </p:nvSpPr>
        <p:spPr>
          <a:xfrm rot="0">
            <a:off x="6720111" y="5805875"/>
            <a:ext cx="4847779" cy="485775"/>
          </a:xfrm>
          <a:prstGeom prst="rect">
            <a:avLst/>
          </a:prstGeom>
        </p:spPr>
        <p:txBody>
          <a:bodyPr anchor="t" rtlCol="false" tIns="0" lIns="0" bIns="0" rIns="0">
            <a:spAutoFit/>
          </a:bodyPr>
          <a:lstStyle/>
          <a:p>
            <a:pPr algn="ctr">
              <a:lnSpc>
                <a:spcPts val="3840"/>
              </a:lnSpc>
            </a:pPr>
            <a:r>
              <a:rPr lang="en-US" b="true" sz="3200" u="sng">
                <a:solidFill>
                  <a:srgbClr val="036EB8"/>
                </a:solidFill>
                <a:latin typeface="Montserrat Bold"/>
                <a:ea typeface="Montserrat Bold"/>
                <a:cs typeface="Montserrat Bold"/>
                <a:sym typeface="Montserrat Bold"/>
                <a:hlinkClick r:id="rId6" tooltip="https://youtu.be/27c1X1GNW7g"/>
              </a:rPr>
              <a:t>VIDEO LINK - CCF 2023</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2105" y="-495600"/>
            <a:ext cx="19190105" cy="7708026"/>
          </a:xfrm>
          <a:custGeom>
            <a:avLst/>
            <a:gdLst/>
            <a:ahLst/>
            <a:cxnLst/>
            <a:rect r="r" b="b" t="t" l="l"/>
            <a:pathLst>
              <a:path h="7708026" w="19190105">
                <a:moveTo>
                  <a:pt x="0" y="0"/>
                </a:moveTo>
                <a:lnTo>
                  <a:pt x="19190105" y="0"/>
                </a:lnTo>
                <a:lnTo>
                  <a:pt x="19190105"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474590" y="8301012"/>
            <a:ext cx="1504838" cy="1719097"/>
            <a:chOff x="0" y="0"/>
            <a:chExt cx="1920342" cy="2193760"/>
          </a:xfrm>
        </p:grpSpPr>
        <p:sp>
          <p:nvSpPr>
            <p:cNvPr name="Freeform 4" id="4"/>
            <p:cNvSpPr/>
            <p:nvPr/>
          </p:nvSpPr>
          <p:spPr>
            <a:xfrm flipH="false" flipV="false" rot="0">
              <a:off x="0" y="0"/>
              <a:ext cx="1920367" cy="2193798"/>
            </a:xfrm>
            <a:custGeom>
              <a:avLst/>
              <a:gdLst/>
              <a:ahLst/>
              <a:cxnLst/>
              <a:rect r="r" b="b" t="t" l="l"/>
              <a:pathLst>
                <a:path h="2193798" w="1920367">
                  <a:moveTo>
                    <a:pt x="0" y="0"/>
                  </a:moveTo>
                  <a:lnTo>
                    <a:pt x="1920367" y="0"/>
                  </a:lnTo>
                  <a:lnTo>
                    <a:pt x="1920367" y="2193798"/>
                  </a:lnTo>
                  <a:lnTo>
                    <a:pt x="0" y="2193798"/>
                  </a:lnTo>
                  <a:lnTo>
                    <a:pt x="0" y="0"/>
                  </a:lnTo>
                  <a:close/>
                </a:path>
              </a:pathLst>
            </a:custGeom>
            <a:blipFill>
              <a:blip r:embed="rId5"/>
              <a:stretch>
                <a:fillRect l="0" t="-6623" r="1" b="-6622"/>
              </a:stretch>
            </a:blipFill>
          </p:spPr>
        </p:sp>
      </p:grpSp>
      <p:sp>
        <p:nvSpPr>
          <p:cNvPr name="TextBox 5" id="5"/>
          <p:cNvSpPr txBox="true"/>
          <p:nvPr/>
        </p:nvSpPr>
        <p:spPr>
          <a:xfrm rot="0">
            <a:off x="8437278" y="3550574"/>
            <a:ext cx="9279598" cy="3429000"/>
          </a:xfrm>
          <a:prstGeom prst="rect">
            <a:avLst/>
          </a:prstGeom>
        </p:spPr>
        <p:txBody>
          <a:bodyPr anchor="t" rtlCol="false" tIns="0" lIns="0" bIns="0" rIns="0">
            <a:spAutoFit/>
          </a:bodyPr>
          <a:lstStyle/>
          <a:p>
            <a:pPr algn="ctr">
              <a:lnSpc>
                <a:spcPts val="13560"/>
              </a:lnSpc>
            </a:pPr>
            <a:r>
              <a:rPr lang="en-US" b="true" sz="11300">
                <a:solidFill>
                  <a:srgbClr val="036EB8"/>
                </a:solidFill>
                <a:latin typeface="Montserrat Bold"/>
                <a:ea typeface="Montserrat Bold"/>
                <a:cs typeface="Montserrat Bold"/>
                <a:sym typeface="Montserrat Bold"/>
              </a:rPr>
              <a:t>THANK YOU!!</a:t>
            </a:r>
          </a:p>
        </p:txBody>
      </p:sp>
      <p:sp>
        <p:nvSpPr>
          <p:cNvPr name="TextBox 6" id="6"/>
          <p:cNvSpPr txBox="true"/>
          <p:nvPr/>
        </p:nvSpPr>
        <p:spPr>
          <a:xfrm rot="0">
            <a:off x="8292627" y="6941474"/>
            <a:ext cx="9995402" cy="846963"/>
          </a:xfrm>
          <a:prstGeom prst="rect">
            <a:avLst/>
          </a:prstGeom>
        </p:spPr>
        <p:txBody>
          <a:bodyPr anchor="t" rtlCol="false" tIns="0" lIns="0" bIns="0" rIns="0">
            <a:spAutoFit/>
          </a:bodyPr>
          <a:lstStyle/>
          <a:p>
            <a:pPr algn="ctr">
              <a:lnSpc>
                <a:spcPts val="4883"/>
              </a:lnSpc>
            </a:pPr>
            <a:r>
              <a:rPr lang="en-US" sz="3699">
                <a:solidFill>
                  <a:srgbClr val="036EB8"/>
                </a:solidFill>
                <a:latin typeface="Montserrat Light"/>
                <a:ea typeface="Montserrat Light"/>
                <a:cs typeface="Montserrat Light"/>
                <a:sym typeface="Montserrat Light"/>
              </a:rPr>
              <a:t>We couldn’t do what we do, without you!</a:t>
            </a:r>
          </a:p>
          <a:p>
            <a:pPr algn="ctr">
              <a:lnSpc>
                <a:spcPts val="1848"/>
              </a:lnSpc>
            </a:pPr>
          </a:p>
        </p:txBody>
      </p:sp>
      <p:grpSp>
        <p:nvGrpSpPr>
          <p:cNvPr name="Group 7" id="7"/>
          <p:cNvGrpSpPr/>
          <p:nvPr/>
        </p:nvGrpSpPr>
        <p:grpSpPr>
          <a:xfrm rot="0">
            <a:off x="614766" y="2055687"/>
            <a:ext cx="7543800" cy="7543800"/>
            <a:chOff x="0" y="0"/>
            <a:chExt cx="10058400" cy="10058400"/>
          </a:xfrm>
        </p:grpSpPr>
        <p:sp>
          <p:nvSpPr>
            <p:cNvPr name="Freeform 8" id="8"/>
            <p:cNvSpPr/>
            <p:nvPr/>
          </p:nvSpPr>
          <p:spPr>
            <a:xfrm flipH="false" flipV="false" rot="0">
              <a:off x="0" y="0"/>
              <a:ext cx="10058400" cy="10058400"/>
            </a:xfrm>
            <a:custGeom>
              <a:avLst/>
              <a:gdLst/>
              <a:ahLst/>
              <a:cxnLst/>
              <a:rect r="r" b="b" t="t" l="l"/>
              <a:pathLst>
                <a:path h="10058400" w="10058400">
                  <a:moveTo>
                    <a:pt x="5029200" y="0"/>
                  </a:moveTo>
                  <a:cubicBezTo>
                    <a:pt x="2251710" y="0"/>
                    <a:pt x="0" y="2251710"/>
                    <a:pt x="0" y="5029200"/>
                  </a:cubicBezTo>
                  <a:cubicBezTo>
                    <a:pt x="0" y="7806690"/>
                    <a:pt x="2251710" y="10058400"/>
                    <a:pt x="5029200" y="10058400"/>
                  </a:cubicBezTo>
                  <a:cubicBezTo>
                    <a:pt x="7806690" y="10058400"/>
                    <a:pt x="10058400" y="7806690"/>
                    <a:pt x="10058400" y="5029200"/>
                  </a:cubicBezTo>
                  <a:cubicBezTo>
                    <a:pt x="10058400" y="2251710"/>
                    <a:pt x="7806690" y="0"/>
                    <a:pt x="5029200" y="0"/>
                  </a:cubicBezTo>
                  <a:close/>
                </a:path>
              </a:pathLst>
            </a:custGeom>
            <a:blipFill>
              <a:blip r:embed="rId6"/>
              <a:stretch>
                <a:fillRect l="0" t="-16390" r="0" b="-1639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51053" y="-2564526"/>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7429500" y="3758220"/>
            <a:ext cx="9829800" cy="4406265"/>
          </a:xfrm>
          <a:prstGeom prst="rect">
            <a:avLst/>
          </a:prstGeom>
        </p:spPr>
        <p:txBody>
          <a:bodyPr anchor="t" rtlCol="false" tIns="0" lIns="0" bIns="0" rIns="0">
            <a:spAutoFit/>
          </a:bodyPr>
          <a:lstStyle/>
          <a:p>
            <a:pPr algn="l">
              <a:lnSpc>
                <a:spcPts val="5880"/>
              </a:lnSpc>
            </a:pPr>
            <a:r>
              <a:rPr lang="en-US" sz="3500">
                <a:solidFill>
                  <a:srgbClr val="036EB8"/>
                </a:solidFill>
                <a:latin typeface="Montserrat"/>
                <a:ea typeface="Montserrat"/>
                <a:cs typeface="Montserrat"/>
                <a:sym typeface="Montserrat"/>
              </a:rPr>
              <a:t>According to </a:t>
            </a:r>
            <a:r>
              <a:rPr lang="en-US" sz="3500" b="true">
                <a:solidFill>
                  <a:srgbClr val="036EB8"/>
                </a:solidFill>
                <a:latin typeface="Montserrat Bold"/>
                <a:ea typeface="Montserrat Bold"/>
                <a:cs typeface="Montserrat Bold"/>
                <a:sym typeface="Montserrat Bold"/>
              </a:rPr>
              <a:t>UNICEF</a:t>
            </a:r>
            <a:r>
              <a:rPr lang="en-US" sz="3500">
                <a:solidFill>
                  <a:srgbClr val="036EB8"/>
                </a:solidFill>
                <a:latin typeface="Montserrat Light"/>
                <a:ea typeface="Montserrat Light"/>
                <a:cs typeface="Montserrat Light"/>
                <a:sym typeface="Montserrat Light"/>
              </a:rPr>
              <a:t>, a child’s most basic rights include:</a:t>
            </a:r>
          </a:p>
          <a:p>
            <a:pPr algn="l" marL="800101" indent="-266700" lvl="2">
              <a:lnSpc>
                <a:spcPts val="5880"/>
              </a:lnSpc>
              <a:buFont typeface="Arial"/>
              <a:buChar char="⚬"/>
            </a:pPr>
            <a:r>
              <a:rPr lang="en-US" sz="3500">
                <a:solidFill>
                  <a:srgbClr val="036EB8"/>
                </a:solidFill>
                <a:latin typeface="Montserrat Light"/>
                <a:ea typeface="Montserrat Light"/>
                <a:cs typeface="Montserrat Light"/>
                <a:sym typeface="Montserrat Light"/>
              </a:rPr>
              <a:t>Food, clothing and shelter.</a:t>
            </a:r>
          </a:p>
          <a:p>
            <a:pPr algn="l" marL="800101" indent="-266700" lvl="2">
              <a:lnSpc>
                <a:spcPts val="5880"/>
              </a:lnSpc>
              <a:buFont typeface="Arial"/>
              <a:buChar char="⚬"/>
            </a:pPr>
            <a:r>
              <a:rPr lang="en-US" sz="3500">
                <a:solidFill>
                  <a:srgbClr val="036EB8"/>
                </a:solidFill>
                <a:latin typeface="Montserrat Light"/>
                <a:ea typeface="Montserrat Light"/>
                <a:cs typeface="Montserrat Light"/>
                <a:sym typeface="Montserrat Light"/>
              </a:rPr>
              <a:t>Identity, care and support, education</a:t>
            </a:r>
          </a:p>
          <a:p>
            <a:pPr algn="l" marL="800101" indent="-266700" lvl="2">
              <a:lnSpc>
                <a:spcPts val="5880"/>
              </a:lnSpc>
              <a:buFont typeface="Arial"/>
              <a:buChar char="⚬"/>
            </a:pPr>
            <a:r>
              <a:rPr lang="en-US" sz="3500">
                <a:solidFill>
                  <a:srgbClr val="036EB8"/>
                </a:solidFill>
                <a:latin typeface="Montserrat Light"/>
                <a:ea typeface="Montserrat Light"/>
                <a:cs typeface="Montserrat Light"/>
                <a:sym typeface="Montserrat Light"/>
              </a:rPr>
              <a:t>Safety, respect, kindness</a:t>
            </a:r>
          </a:p>
          <a:p>
            <a:pPr algn="l" marL="800101" indent="-266700" lvl="2">
              <a:lnSpc>
                <a:spcPts val="5880"/>
              </a:lnSpc>
            </a:pPr>
          </a:p>
        </p:txBody>
      </p:sp>
      <p:grpSp>
        <p:nvGrpSpPr>
          <p:cNvPr name="Group 4" id="4"/>
          <p:cNvGrpSpPr/>
          <p:nvPr/>
        </p:nvGrpSpPr>
        <p:grpSpPr>
          <a:xfrm rot="0">
            <a:off x="16900417" y="8598056"/>
            <a:ext cx="1187587" cy="1488938"/>
            <a:chOff x="0" y="0"/>
            <a:chExt cx="1583449" cy="1985251"/>
          </a:xfrm>
        </p:grpSpPr>
        <p:sp>
          <p:nvSpPr>
            <p:cNvPr name="Freeform 5" id="5"/>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6" id="6"/>
          <p:cNvGrpSpPr/>
          <p:nvPr/>
        </p:nvGrpSpPr>
        <p:grpSpPr>
          <a:xfrm rot="0">
            <a:off x="16257252" y="8164485"/>
            <a:ext cx="1486558" cy="1922509"/>
            <a:chOff x="0" y="0"/>
            <a:chExt cx="1370114" cy="1771917"/>
          </a:xfrm>
        </p:grpSpPr>
        <p:sp>
          <p:nvSpPr>
            <p:cNvPr name="Freeform 7" id="7"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8" id="8"/>
          <p:cNvGrpSpPr/>
          <p:nvPr/>
        </p:nvGrpSpPr>
        <p:grpSpPr>
          <a:xfrm rot="0">
            <a:off x="1028700" y="2851084"/>
            <a:ext cx="5864766" cy="5864766"/>
            <a:chOff x="0" y="0"/>
            <a:chExt cx="10080003" cy="10080003"/>
          </a:xfrm>
        </p:grpSpPr>
        <p:sp>
          <p:nvSpPr>
            <p:cNvPr name="Freeform 9" id="9"/>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6"/>
              <a:stretch>
                <a:fillRect l="-16741" t="0" r="-16741"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900417" y="8598056"/>
            <a:ext cx="1187587" cy="1488938"/>
            <a:chOff x="0" y="0"/>
            <a:chExt cx="1583449" cy="1985251"/>
          </a:xfrm>
        </p:grpSpPr>
        <p:sp>
          <p:nvSpPr>
            <p:cNvPr name="Freeform 3" id="3"/>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4" id="4"/>
          <p:cNvGrpSpPr/>
          <p:nvPr/>
        </p:nvGrpSpPr>
        <p:grpSpPr>
          <a:xfrm rot="0">
            <a:off x="16521657" y="8084758"/>
            <a:ext cx="1486346" cy="1922235"/>
            <a:chOff x="0" y="0"/>
            <a:chExt cx="1370114" cy="1771917"/>
          </a:xfrm>
        </p:grpSpPr>
        <p:sp>
          <p:nvSpPr>
            <p:cNvPr name="Freeform 5" id="5"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3"/>
              <a:stretch>
                <a:fillRect l="0" t="0" r="-2" b="-37"/>
              </a:stretch>
            </a:blipFill>
          </p:spPr>
        </p:sp>
      </p:grpSp>
      <p:sp>
        <p:nvSpPr>
          <p:cNvPr name="Freeform 6" id="6"/>
          <p:cNvSpPr/>
          <p:nvPr/>
        </p:nvSpPr>
        <p:spPr>
          <a:xfrm flipH="false" flipV="false" rot="0">
            <a:off x="-1102102" y="-2564526"/>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862225" y="2672885"/>
            <a:ext cx="5922348" cy="5922348"/>
            <a:chOff x="0" y="0"/>
            <a:chExt cx="10080003" cy="10080003"/>
          </a:xfrm>
        </p:grpSpPr>
        <p:sp>
          <p:nvSpPr>
            <p:cNvPr name="Freeform 8" id="8"/>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6"/>
              <a:stretch>
                <a:fillRect l="-16666" t="0" r="-16666" b="0"/>
              </a:stretch>
            </a:blipFill>
          </p:spPr>
        </p:sp>
      </p:grpSp>
      <p:sp>
        <p:nvSpPr>
          <p:cNvPr name="TextBox 9" id="9"/>
          <p:cNvSpPr txBox="true"/>
          <p:nvPr/>
        </p:nvSpPr>
        <p:spPr>
          <a:xfrm rot="0">
            <a:off x="8642092" y="2520485"/>
            <a:ext cx="7879565" cy="7486508"/>
          </a:xfrm>
          <a:prstGeom prst="rect">
            <a:avLst/>
          </a:prstGeom>
        </p:spPr>
        <p:txBody>
          <a:bodyPr anchor="t" rtlCol="false" tIns="0" lIns="0" bIns="0" rIns="0">
            <a:spAutoFit/>
          </a:bodyPr>
          <a:lstStyle/>
          <a:p>
            <a:pPr algn="r">
              <a:lnSpc>
                <a:spcPts val="5503"/>
              </a:lnSpc>
            </a:pPr>
            <a:r>
              <a:rPr lang="en-US" b="true" sz="3274">
                <a:solidFill>
                  <a:srgbClr val="036EB8"/>
                </a:solidFill>
                <a:latin typeface="Montserrat Bold"/>
                <a:ea typeface="Montserrat Bold"/>
                <a:cs typeface="Montserrat Bold"/>
                <a:sym typeface="Montserrat Bold"/>
              </a:rPr>
              <a:t>Did you know, that in Hong Kong:</a:t>
            </a:r>
          </a:p>
          <a:p>
            <a:pPr algn="l">
              <a:lnSpc>
                <a:spcPts val="3974"/>
              </a:lnSpc>
            </a:pPr>
          </a:p>
          <a:p>
            <a:pPr algn="l" marL="540751" indent="-180250" lvl="2">
              <a:lnSpc>
                <a:spcPts val="3974"/>
              </a:lnSpc>
              <a:buFont typeface="Arial"/>
              <a:buChar char="⚬"/>
            </a:pPr>
            <a:r>
              <a:rPr lang="en-US" sz="2365">
                <a:solidFill>
                  <a:srgbClr val="F0831E"/>
                </a:solidFill>
                <a:latin typeface="Montserrat Light"/>
                <a:ea typeface="Montserrat Light"/>
                <a:cs typeface="Montserrat Light"/>
                <a:sym typeface="Montserrat Light"/>
              </a:rPr>
              <a:t> </a:t>
            </a:r>
            <a:r>
              <a:rPr lang="en-US" sz="2365">
                <a:solidFill>
                  <a:srgbClr val="036EB8"/>
                </a:solidFill>
                <a:latin typeface="Montserrat Light"/>
                <a:ea typeface="Montserrat Light"/>
                <a:cs typeface="Montserrat Light"/>
                <a:sym typeface="Montserrat Light"/>
              </a:rPr>
              <a:t>46% of people in Hong Kong</a:t>
            </a:r>
            <a:r>
              <a:rPr lang="en-US" sz="2365">
                <a:solidFill>
                  <a:srgbClr val="F0831E"/>
                </a:solidFill>
                <a:latin typeface="Montserrat Light"/>
                <a:ea typeface="Montserrat Light"/>
                <a:cs typeface="Montserrat Light"/>
                <a:sym typeface="Montserrat Light"/>
              </a:rPr>
              <a:t> </a:t>
            </a:r>
            <a:r>
              <a:rPr lang="en-US" b="true" sz="2365">
                <a:solidFill>
                  <a:srgbClr val="F0831E"/>
                </a:solidFill>
                <a:latin typeface="Montserrat Bold"/>
                <a:ea typeface="Montserrat Bold"/>
                <a:cs typeface="Montserrat Bold"/>
                <a:sym typeface="Montserrat Bold"/>
              </a:rPr>
              <a:t>live in public housing</a:t>
            </a:r>
          </a:p>
          <a:p>
            <a:pPr algn="l" marL="540751" indent="-180250" lvl="2">
              <a:lnSpc>
                <a:spcPts val="3974"/>
              </a:lnSpc>
              <a:buFont typeface="Arial"/>
              <a:buChar char="⚬"/>
            </a:pPr>
            <a:r>
              <a:rPr lang="en-US" sz="2365">
                <a:solidFill>
                  <a:srgbClr val="036EB8"/>
                </a:solidFill>
                <a:latin typeface="Montserrat Light"/>
                <a:ea typeface="Montserrat Light"/>
                <a:cs typeface="Montserrat Light"/>
                <a:sym typeface="Montserrat Light"/>
              </a:rPr>
              <a:t>+/-1.39 million people</a:t>
            </a:r>
            <a:r>
              <a:rPr lang="en-US" sz="2365">
                <a:solidFill>
                  <a:srgbClr val="F0831E"/>
                </a:solidFill>
                <a:latin typeface="Montserrat Light"/>
                <a:ea typeface="Montserrat Light"/>
                <a:cs typeface="Montserrat Light"/>
                <a:sym typeface="Montserrat Light"/>
              </a:rPr>
              <a:t> </a:t>
            </a:r>
            <a:r>
              <a:rPr lang="en-US" b="true" sz="2365">
                <a:solidFill>
                  <a:srgbClr val="F0831E"/>
                </a:solidFill>
                <a:latin typeface="Montserrat Bold"/>
                <a:ea typeface="Montserrat Bold"/>
                <a:cs typeface="Montserrat Bold"/>
                <a:sym typeface="Montserrat Bold"/>
              </a:rPr>
              <a:t>do not have enough money</a:t>
            </a:r>
            <a:r>
              <a:rPr lang="en-US" b="true" sz="2365">
                <a:solidFill>
                  <a:srgbClr val="036EB8"/>
                </a:solidFill>
                <a:latin typeface="Montserrat Bold"/>
                <a:ea typeface="Montserrat Bold"/>
                <a:cs typeface="Montserrat Bold"/>
                <a:sym typeface="Montserrat Bold"/>
              </a:rPr>
              <a:t> </a:t>
            </a:r>
            <a:r>
              <a:rPr lang="en-US" sz="2365">
                <a:solidFill>
                  <a:srgbClr val="036EB8"/>
                </a:solidFill>
                <a:latin typeface="Montserrat Light"/>
                <a:ea typeface="Montserrat Light"/>
                <a:cs typeface="Montserrat Light"/>
                <a:sym typeface="Montserrat Light"/>
              </a:rPr>
              <a:t>for all the things they need.</a:t>
            </a:r>
          </a:p>
          <a:p>
            <a:pPr algn="l" marL="540751" indent="-180250" lvl="2">
              <a:lnSpc>
                <a:spcPts val="3974"/>
              </a:lnSpc>
              <a:buFont typeface="Arial"/>
              <a:buChar char="⚬"/>
            </a:pPr>
            <a:r>
              <a:rPr lang="en-US" b="true" sz="2365">
                <a:solidFill>
                  <a:srgbClr val="036EB8"/>
                </a:solidFill>
                <a:latin typeface="Montserrat Bold"/>
                <a:ea typeface="Montserrat Bold"/>
                <a:cs typeface="Montserrat Bold"/>
                <a:sym typeface="Montserrat Bold"/>
              </a:rPr>
              <a:t>1 in 5 children</a:t>
            </a:r>
            <a:r>
              <a:rPr lang="en-US" sz="2365">
                <a:solidFill>
                  <a:srgbClr val="036EB8"/>
                </a:solidFill>
                <a:latin typeface="Montserrat Light"/>
                <a:ea typeface="Montserrat Light"/>
                <a:cs typeface="Montserrat Light"/>
                <a:sym typeface="Montserrat Light"/>
              </a:rPr>
              <a:t> lives in a family with a </a:t>
            </a:r>
            <a:r>
              <a:rPr lang="en-US" sz="2365">
                <a:solidFill>
                  <a:srgbClr val="F0831E"/>
                </a:solidFill>
                <a:latin typeface="Montserrat Light"/>
                <a:ea typeface="Montserrat Light"/>
                <a:cs typeface="Montserrat Light"/>
                <a:sym typeface="Montserrat Light"/>
              </a:rPr>
              <a:t>very low income.</a:t>
            </a:r>
          </a:p>
          <a:p>
            <a:pPr algn="l" marL="540751" indent="-180250" lvl="2">
              <a:lnSpc>
                <a:spcPts val="3974"/>
              </a:lnSpc>
              <a:buFont typeface="Arial"/>
              <a:buChar char="⚬"/>
            </a:pPr>
            <a:r>
              <a:rPr lang="en-US" sz="2365">
                <a:solidFill>
                  <a:srgbClr val="036EB8"/>
                </a:solidFill>
                <a:latin typeface="Montserrat Light"/>
                <a:ea typeface="Montserrat Light"/>
                <a:cs typeface="Montserrat Light"/>
                <a:sym typeface="Montserrat Light"/>
              </a:rPr>
              <a:t>Families with low incomes </a:t>
            </a:r>
            <a:r>
              <a:rPr lang="en-US" sz="2365">
                <a:solidFill>
                  <a:srgbClr val="F0831E"/>
                </a:solidFill>
                <a:latin typeface="Montserrat Light"/>
                <a:ea typeface="Montserrat Light"/>
                <a:cs typeface="Montserrat Light"/>
                <a:sym typeface="Montserrat Light"/>
              </a:rPr>
              <a:t>spend</a:t>
            </a:r>
            <a:r>
              <a:rPr lang="en-US" sz="2365">
                <a:solidFill>
                  <a:srgbClr val="036EB8"/>
                </a:solidFill>
                <a:latin typeface="Montserrat Light"/>
                <a:ea typeface="Montserrat Light"/>
                <a:cs typeface="Montserrat Light"/>
                <a:sym typeface="Montserrat Light"/>
              </a:rPr>
              <a:t> almost </a:t>
            </a:r>
            <a:r>
              <a:rPr lang="en-US" b="true" sz="2365">
                <a:solidFill>
                  <a:srgbClr val="F0831E"/>
                </a:solidFill>
                <a:latin typeface="Montserrat Bold"/>
                <a:ea typeface="Montserrat Bold"/>
                <a:cs typeface="Montserrat Bold"/>
                <a:sym typeface="Montserrat Bold"/>
              </a:rPr>
              <a:t>half of their money on food.</a:t>
            </a:r>
          </a:p>
          <a:p>
            <a:pPr algn="l" marL="540751" indent="-180250" lvl="2">
              <a:lnSpc>
                <a:spcPts val="3974"/>
              </a:lnSpc>
              <a:buFont typeface="Arial"/>
              <a:buChar char="⚬"/>
            </a:pPr>
            <a:r>
              <a:rPr lang="en-US" sz="2365">
                <a:solidFill>
                  <a:srgbClr val="036EB8"/>
                </a:solidFill>
                <a:latin typeface="Montserrat Light"/>
                <a:ea typeface="Montserrat Light"/>
                <a:cs typeface="Montserrat Light"/>
                <a:sym typeface="Montserrat Light"/>
              </a:rPr>
              <a:t>Poverty gap –</a:t>
            </a:r>
            <a:r>
              <a:rPr lang="en-US" b="true" sz="2365">
                <a:solidFill>
                  <a:srgbClr val="036EB8"/>
                </a:solidFill>
                <a:latin typeface="Montserrat Bold"/>
                <a:ea typeface="Montserrat Bold"/>
                <a:cs typeface="Montserrat Bold"/>
                <a:sym typeface="Montserrat Bold"/>
              </a:rPr>
              <a:t> </a:t>
            </a:r>
            <a:r>
              <a:rPr lang="en-US" sz="2365">
                <a:solidFill>
                  <a:srgbClr val="0070C0"/>
                </a:solidFill>
                <a:latin typeface="Montserrat Light"/>
                <a:ea typeface="Montserrat Light"/>
                <a:cs typeface="Montserrat Light"/>
                <a:sym typeface="Montserrat Light"/>
              </a:rPr>
              <a:t>The richest people</a:t>
            </a:r>
            <a:r>
              <a:rPr lang="en-US" sz="2365">
                <a:solidFill>
                  <a:srgbClr val="036EB8"/>
                </a:solidFill>
                <a:latin typeface="Montserrat Light"/>
                <a:ea typeface="Montserrat Light"/>
                <a:cs typeface="Montserrat Light"/>
                <a:sym typeface="Montserrat Light"/>
              </a:rPr>
              <a:t> in Hong Kong </a:t>
            </a:r>
            <a:r>
              <a:rPr lang="en-US" b="true" sz="2365">
                <a:solidFill>
                  <a:srgbClr val="F0831E"/>
                </a:solidFill>
                <a:latin typeface="Montserrat Bold"/>
                <a:ea typeface="Montserrat Bold"/>
                <a:cs typeface="Montserrat Bold"/>
                <a:sym typeface="Montserrat Bold"/>
              </a:rPr>
              <a:t>earn up to 81 times</a:t>
            </a:r>
            <a:r>
              <a:rPr lang="en-US" sz="2365">
                <a:solidFill>
                  <a:srgbClr val="036EB8"/>
                </a:solidFill>
                <a:latin typeface="Montserrat Light"/>
                <a:ea typeface="Montserrat Light"/>
                <a:cs typeface="Montserrat Light"/>
                <a:sym typeface="Montserrat Light"/>
              </a:rPr>
              <a:t> more than the poorest.</a:t>
            </a:r>
          </a:p>
          <a:p>
            <a:pPr algn="l">
              <a:lnSpc>
                <a:spcPts val="3360"/>
              </a:lnSpc>
            </a:pPr>
          </a:p>
          <a:p>
            <a:pPr algn="l">
              <a:lnSpc>
                <a:spcPts val="3360"/>
              </a:lnSpc>
            </a:pPr>
          </a:p>
          <a:p>
            <a:pPr algn="l" marL="457562" indent="-152521" lvl="2">
              <a:lnSpc>
                <a:spcPts val="3361"/>
              </a:lnSpc>
            </a:pPr>
            <a:r>
              <a:rPr lang="en-US" sz="2001">
                <a:solidFill>
                  <a:srgbClr val="036EB8"/>
                </a:solidFill>
                <a:latin typeface="Montserrat Light"/>
                <a:ea typeface="Montserrat Light"/>
                <a:cs typeface="Montserrat Light"/>
                <a:sym typeface="Montserrat Light"/>
              </a:rPr>
              <a:t>* </a:t>
            </a:r>
            <a:r>
              <a:rPr lang="en-US" sz="2001" i="true">
                <a:solidFill>
                  <a:srgbClr val="036EB8"/>
                </a:solidFill>
                <a:latin typeface="Montserrat Light Italics"/>
                <a:ea typeface="Montserrat Light Italics"/>
                <a:cs typeface="Montserrat Light Italics"/>
                <a:sym typeface="Montserrat Light Italics"/>
              </a:rPr>
              <a:t>Info from Feeding Hong Kong, May 2025, Oxfam Q1 2024</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14427" y="-2825313"/>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466462" y="2449724"/>
            <a:ext cx="5944346" cy="5944346"/>
            <a:chOff x="0" y="0"/>
            <a:chExt cx="10080003" cy="10080003"/>
          </a:xfrm>
        </p:grpSpPr>
        <p:sp>
          <p:nvSpPr>
            <p:cNvPr name="Freeform 4" id="4"/>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5"/>
              <a:stretch>
                <a:fillRect l="0" t="-38888" r="0" b="-38889"/>
              </a:stretch>
            </a:blipFill>
          </p:spPr>
        </p:sp>
      </p:grpSp>
      <p:sp>
        <p:nvSpPr>
          <p:cNvPr name="TextBox 5" id="5"/>
          <p:cNvSpPr txBox="true"/>
          <p:nvPr/>
        </p:nvSpPr>
        <p:spPr>
          <a:xfrm rot="0">
            <a:off x="8121610" y="4999518"/>
            <a:ext cx="9372600" cy="3514726"/>
          </a:xfrm>
          <a:prstGeom prst="rect">
            <a:avLst/>
          </a:prstGeom>
        </p:spPr>
        <p:txBody>
          <a:bodyPr anchor="t" rtlCol="false" tIns="0" lIns="0" bIns="0" rIns="0">
            <a:spAutoFit/>
          </a:bodyPr>
          <a:lstStyle/>
          <a:p>
            <a:pPr algn="l">
              <a:lnSpc>
                <a:spcPts val="5623"/>
              </a:lnSpc>
            </a:pPr>
            <a:r>
              <a:rPr lang="en-US" sz="3699">
                <a:solidFill>
                  <a:srgbClr val="036EB8"/>
                </a:solidFill>
                <a:latin typeface="Montserrat Light"/>
                <a:ea typeface="Montserrat Light"/>
                <a:cs typeface="Montserrat Light"/>
                <a:sym typeface="Montserrat Light"/>
              </a:rPr>
              <a:t>We believe that </a:t>
            </a:r>
            <a:r>
              <a:rPr lang="en-US" b="true" sz="3699">
                <a:solidFill>
                  <a:srgbClr val="F0831E"/>
                </a:solidFill>
                <a:latin typeface="Montserrat Bold"/>
                <a:ea typeface="Montserrat Bold"/>
                <a:cs typeface="Montserrat Bold"/>
                <a:sym typeface="Montserrat Bold"/>
              </a:rPr>
              <a:t>EVERY CHILD</a:t>
            </a:r>
            <a:r>
              <a:rPr lang="en-US" b="true" sz="3699">
                <a:solidFill>
                  <a:srgbClr val="036EB8"/>
                </a:solidFill>
                <a:latin typeface="Montserrat Bold"/>
                <a:ea typeface="Montserrat Bold"/>
                <a:cs typeface="Montserrat Bold"/>
                <a:sym typeface="Montserrat Bold"/>
              </a:rPr>
              <a:t>, </a:t>
            </a:r>
            <a:r>
              <a:rPr lang="en-US" sz="3699">
                <a:solidFill>
                  <a:srgbClr val="036EB8"/>
                </a:solidFill>
                <a:latin typeface="Montserrat Light"/>
                <a:ea typeface="Montserrat Light"/>
                <a:cs typeface="Montserrat Light"/>
                <a:sym typeface="Montserrat Light"/>
              </a:rPr>
              <a:t>should experience the excitement of receiving a festive gift - please help us to make that happen!</a:t>
            </a:r>
          </a:p>
          <a:p>
            <a:pPr algn="l">
              <a:lnSpc>
                <a:spcPts val="5775"/>
              </a:lnSpc>
            </a:pPr>
          </a:p>
        </p:txBody>
      </p:sp>
      <p:grpSp>
        <p:nvGrpSpPr>
          <p:cNvPr name="Group 6" id="6"/>
          <p:cNvGrpSpPr/>
          <p:nvPr/>
        </p:nvGrpSpPr>
        <p:grpSpPr>
          <a:xfrm rot="0">
            <a:off x="16900417" y="8598056"/>
            <a:ext cx="1187587" cy="1488938"/>
            <a:chOff x="0" y="0"/>
            <a:chExt cx="1583449" cy="1985251"/>
          </a:xfrm>
        </p:grpSpPr>
        <p:sp>
          <p:nvSpPr>
            <p:cNvPr name="Freeform 7" id="7"/>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8" id="8"/>
          <p:cNvGrpSpPr/>
          <p:nvPr/>
        </p:nvGrpSpPr>
        <p:grpSpPr>
          <a:xfrm rot="0">
            <a:off x="16525326" y="8089504"/>
            <a:ext cx="1482677" cy="1917490"/>
            <a:chOff x="0" y="0"/>
            <a:chExt cx="1370114" cy="1771917"/>
          </a:xfrm>
        </p:grpSpPr>
        <p:sp>
          <p:nvSpPr>
            <p:cNvPr name="Freeform 9" id="9"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6"/>
              <a:stretch>
                <a:fillRect l="0" t="0" r="-2" b="-37"/>
              </a:stretch>
            </a:blipFill>
          </p:spPr>
        </p:sp>
      </p:grpSp>
      <p:sp>
        <p:nvSpPr>
          <p:cNvPr name="TextBox 10" id="10"/>
          <p:cNvSpPr txBox="true"/>
          <p:nvPr/>
        </p:nvSpPr>
        <p:spPr>
          <a:xfrm rot="0">
            <a:off x="8880626" y="3064038"/>
            <a:ext cx="7797403" cy="1659255"/>
          </a:xfrm>
          <a:prstGeom prst="rect">
            <a:avLst/>
          </a:prstGeom>
        </p:spPr>
        <p:txBody>
          <a:bodyPr anchor="t" rtlCol="false" tIns="0" lIns="0" bIns="0" rIns="0">
            <a:spAutoFit/>
          </a:bodyPr>
          <a:lstStyle/>
          <a:p>
            <a:pPr algn="r">
              <a:lnSpc>
                <a:spcPts val="6719"/>
              </a:lnSpc>
            </a:pPr>
            <a:r>
              <a:rPr lang="en-US" b="true" sz="4800">
                <a:solidFill>
                  <a:srgbClr val="036EB8"/>
                </a:solidFill>
                <a:latin typeface="Montserrat Semi-Bold"/>
                <a:ea typeface="Montserrat Semi-Bold"/>
                <a:cs typeface="Montserrat Semi-Bold"/>
                <a:sym typeface="Montserrat Semi-Bold"/>
              </a:rPr>
              <a:t>Welcome to Box of Hope</a:t>
            </a:r>
          </a:p>
          <a:p>
            <a:pPr algn="r">
              <a:lnSpc>
                <a:spcPts val="6719"/>
              </a:lnSpc>
            </a:pPr>
            <a:r>
              <a:rPr lang="en-US" b="true" sz="4800">
                <a:solidFill>
                  <a:srgbClr val="036EB8"/>
                </a:solidFill>
                <a:latin typeface="Montserrat Semi-Bold"/>
                <a:ea typeface="Montserrat Semi-Bold"/>
                <a:cs typeface="Montserrat Semi-Bold"/>
                <a:sym typeface="Montserrat Semi-Bold"/>
              </a:rPr>
              <a:t> 2026</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2105" y="-2564526"/>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199575" y="2595101"/>
            <a:ext cx="5892875" cy="5892875"/>
            <a:chOff x="0" y="0"/>
            <a:chExt cx="10080003" cy="10080003"/>
          </a:xfrm>
        </p:grpSpPr>
        <p:sp>
          <p:nvSpPr>
            <p:cNvPr name="Freeform 4" id="4"/>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5"/>
              <a:stretch>
                <a:fillRect l="0" t="-16666" r="0" b="-16666"/>
              </a:stretch>
            </a:blipFill>
          </p:spPr>
        </p:sp>
      </p:grpSp>
      <p:sp>
        <p:nvSpPr>
          <p:cNvPr name="TextBox 5" id="5"/>
          <p:cNvSpPr txBox="true"/>
          <p:nvPr/>
        </p:nvSpPr>
        <p:spPr>
          <a:xfrm rot="0">
            <a:off x="8173276" y="3619542"/>
            <a:ext cx="9476525" cy="4471670"/>
          </a:xfrm>
          <a:prstGeom prst="rect">
            <a:avLst/>
          </a:prstGeom>
        </p:spPr>
        <p:txBody>
          <a:bodyPr anchor="t" rtlCol="false" tIns="0" lIns="0" bIns="0" rIns="0">
            <a:spAutoFit/>
          </a:bodyPr>
          <a:lstStyle/>
          <a:p>
            <a:pPr algn="l" marL="731522" indent="-243841" lvl="2">
              <a:lnSpc>
                <a:spcPts val="4480"/>
              </a:lnSpc>
              <a:buFont typeface="Arial"/>
              <a:buChar char="⚬"/>
            </a:pPr>
            <a:r>
              <a:rPr lang="en-US" sz="3200">
                <a:solidFill>
                  <a:srgbClr val="036EB8"/>
                </a:solidFill>
                <a:latin typeface="Montserrat Light"/>
                <a:ea typeface="Montserrat Light"/>
                <a:cs typeface="Montserrat Light"/>
                <a:sym typeface="Montserrat Light"/>
              </a:rPr>
              <a:t>Receiving a gift brings </a:t>
            </a:r>
            <a:r>
              <a:rPr lang="en-US" b="true" sz="3200">
                <a:solidFill>
                  <a:srgbClr val="F0831E"/>
                </a:solidFill>
                <a:latin typeface="Montserrat Bold"/>
                <a:ea typeface="Montserrat Bold"/>
                <a:cs typeface="Montserrat Bold"/>
                <a:sym typeface="Montserrat Bold"/>
              </a:rPr>
              <a:t>warmth and happiness</a:t>
            </a:r>
          </a:p>
          <a:p>
            <a:pPr algn="l" marL="731522" indent="-243841" lvl="2">
              <a:lnSpc>
                <a:spcPts val="4480"/>
              </a:lnSpc>
              <a:buFont typeface="Arial"/>
              <a:buChar char="⚬"/>
            </a:pPr>
            <a:r>
              <a:rPr lang="en-US" sz="3200">
                <a:solidFill>
                  <a:srgbClr val="036EB8"/>
                </a:solidFill>
                <a:latin typeface="Montserrat Light"/>
                <a:ea typeface="Montserrat Light"/>
                <a:cs typeface="Montserrat Light"/>
                <a:sym typeface="Montserrat Light"/>
              </a:rPr>
              <a:t>Every child deserves the </a:t>
            </a:r>
            <a:r>
              <a:rPr lang="en-US" b="true" sz="3200">
                <a:solidFill>
                  <a:srgbClr val="F0831E"/>
                </a:solidFill>
                <a:latin typeface="Montserrat Bold"/>
                <a:ea typeface="Montserrat Bold"/>
                <a:cs typeface="Montserrat Bold"/>
                <a:sym typeface="Montserrat Bold"/>
              </a:rPr>
              <a:t>excitement of receiving a gift</a:t>
            </a:r>
          </a:p>
          <a:p>
            <a:pPr algn="l" marL="731522" indent="-243841" lvl="2">
              <a:lnSpc>
                <a:spcPts val="4480"/>
              </a:lnSpc>
              <a:buFont typeface="Arial"/>
              <a:buChar char="⚬"/>
            </a:pPr>
            <a:r>
              <a:rPr lang="en-US" sz="3200">
                <a:solidFill>
                  <a:srgbClr val="036EB8"/>
                </a:solidFill>
                <a:latin typeface="Montserrat Light"/>
                <a:ea typeface="Montserrat Light"/>
                <a:cs typeface="Montserrat Light"/>
                <a:sym typeface="Montserrat Light"/>
              </a:rPr>
              <a:t>Children feel </a:t>
            </a:r>
            <a:r>
              <a:rPr lang="en-US" b="true" sz="3200">
                <a:solidFill>
                  <a:srgbClr val="F0831E"/>
                </a:solidFill>
                <a:latin typeface="Montserrat Bold"/>
                <a:ea typeface="Montserrat Bold"/>
                <a:cs typeface="Montserrat Bold"/>
                <a:sym typeface="Montserrat Bold"/>
              </a:rPr>
              <a:t>loved and included</a:t>
            </a:r>
            <a:r>
              <a:rPr lang="en-US" b="true" sz="3200">
                <a:solidFill>
                  <a:srgbClr val="036EB8"/>
                </a:solidFill>
                <a:latin typeface="Montserrat Bold"/>
                <a:ea typeface="Montserrat Bold"/>
                <a:cs typeface="Montserrat Bold"/>
                <a:sym typeface="Montserrat Bold"/>
              </a:rPr>
              <a:t> </a:t>
            </a:r>
            <a:r>
              <a:rPr lang="en-US" sz="3200">
                <a:solidFill>
                  <a:srgbClr val="036EB8"/>
                </a:solidFill>
                <a:latin typeface="Montserrat"/>
                <a:ea typeface="Montserrat"/>
                <a:cs typeface="Montserrat"/>
                <a:sym typeface="Montserrat"/>
              </a:rPr>
              <a:t>when </a:t>
            </a:r>
            <a:r>
              <a:rPr lang="en-US" sz="3200">
                <a:solidFill>
                  <a:srgbClr val="036EB8"/>
                </a:solidFill>
                <a:latin typeface="Montserrat Light"/>
                <a:ea typeface="Montserrat Light"/>
                <a:cs typeface="Montserrat Light"/>
                <a:sym typeface="Montserrat Light"/>
              </a:rPr>
              <a:t>their community supports them</a:t>
            </a:r>
          </a:p>
          <a:p>
            <a:pPr algn="l" marL="731526" indent="-243842" lvl="2">
              <a:lnSpc>
                <a:spcPts val="4480"/>
              </a:lnSpc>
              <a:buFont typeface="Arial"/>
              <a:buChar char="⚬"/>
            </a:pPr>
            <a:r>
              <a:rPr lang="en-US" sz="3200">
                <a:solidFill>
                  <a:srgbClr val="036EB8"/>
                </a:solidFill>
                <a:latin typeface="Montserrat Light"/>
                <a:ea typeface="Montserrat Light"/>
                <a:cs typeface="Montserrat Light"/>
                <a:sym typeface="Montserrat Light"/>
              </a:rPr>
              <a:t>They truly appreciate your </a:t>
            </a:r>
            <a:r>
              <a:rPr lang="en-US" b="true" sz="3200">
                <a:solidFill>
                  <a:srgbClr val="F0831E"/>
                </a:solidFill>
                <a:latin typeface="Montserrat Bold"/>
                <a:ea typeface="Montserrat Bold"/>
                <a:cs typeface="Montserrat Bold"/>
                <a:sym typeface="Montserrat Bold"/>
              </a:rPr>
              <a:t>kindness and generosity</a:t>
            </a:r>
          </a:p>
        </p:txBody>
      </p:sp>
      <p:sp>
        <p:nvSpPr>
          <p:cNvPr name="TextBox 6" id="6"/>
          <p:cNvSpPr txBox="true"/>
          <p:nvPr/>
        </p:nvSpPr>
        <p:spPr>
          <a:xfrm rot="0">
            <a:off x="7961068" y="2385551"/>
            <a:ext cx="9151458" cy="936068"/>
          </a:xfrm>
          <a:prstGeom prst="rect">
            <a:avLst/>
          </a:prstGeom>
        </p:spPr>
        <p:txBody>
          <a:bodyPr anchor="t" rtlCol="false" tIns="0" lIns="0" bIns="0" rIns="0">
            <a:spAutoFit/>
          </a:bodyPr>
          <a:lstStyle/>
          <a:p>
            <a:pPr algn="r">
              <a:lnSpc>
                <a:spcPts val="8064"/>
              </a:lnSpc>
            </a:pPr>
            <a:r>
              <a:rPr lang="en-US" b="true" sz="4800">
                <a:solidFill>
                  <a:srgbClr val="036EB8"/>
                </a:solidFill>
                <a:latin typeface="Montserrat Bold"/>
                <a:ea typeface="Montserrat Bold"/>
                <a:cs typeface="Montserrat Bold"/>
                <a:sym typeface="Montserrat Bold"/>
              </a:rPr>
              <a:t>Why do we do this?</a:t>
            </a:r>
          </a:p>
        </p:txBody>
      </p:sp>
      <p:grpSp>
        <p:nvGrpSpPr>
          <p:cNvPr name="Group 7" id="7"/>
          <p:cNvGrpSpPr/>
          <p:nvPr/>
        </p:nvGrpSpPr>
        <p:grpSpPr>
          <a:xfrm rot="0">
            <a:off x="16900417" y="8598056"/>
            <a:ext cx="1187587" cy="1488938"/>
            <a:chOff x="0" y="0"/>
            <a:chExt cx="1583449" cy="1985251"/>
          </a:xfrm>
        </p:grpSpPr>
        <p:sp>
          <p:nvSpPr>
            <p:cNvPr name="Freeform 8" id="8"/>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9" id="9"/>
          <p:cNvGrpSpPr/>
          <p:nvPr/>
        </p:nvGrpSpPr>
        <p:grpSpPr>
          <a:xfrm rot="0">
            <a:off x="16526647" y="8091211"/>
            <a:ext cx="1481356" cy="1915782"/>
            <a:chOff x="0" y="0"/>
            <a:chExt cx="1370114" cy="1771917"/>
          </a:xfrm>
        </p:grpSpPr>
        <p:sp>
          <p:nvSpPr>
            <p:cNvPr name="Freeform 10" id="10"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6"/>
              <a:stretch>
                <a:fillRect l="0" t="0" r="-2" b="-37"/>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82531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392616" y="8137451"/>
            <a:ext cx="1380476" cy="1785318"/>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sp>
        <p:nvSpPr>
          <p:cNvPr name="Freeform 7" id="7"/>
          <p:cNvSpPr/>
          <p:nvPr/>
        </p:nvSpPr>
        <p:spPr>
          <a:xfrm flipH="false" flipV="false" rot="0">
            <a:off x="1999698" y="696466"/>
            <a:ext cx="12623161" cy="8894069"/>
          </a:xfrm>
          <a:custGeom>
            <a:avLst/>
            <a:gdLst/>
            <a:ahLst/>
            <a:cxnLst/>
            <a:rect r="r" b="b" t="t" l="l"/>
            <a:pathLst>
              <a:path h="8894069" w="12623161">
                <a:moveTo>
                  <a:pt x="0" y="0"/>
                </a:moveTo>
                <a:lnTo>
                  <a:pt x="12623160" y="0"/>
                </a:lnTo>
                <a:lnTo>
                  <a:pt x="12623160" y="8894068"/>
                </a:lnTo>
                <a:lnTo>
                  <a:pt x="0" y="8894068"/>
                </a:lnTo>
                <a:lnTo>
                  <a:pt x="0" y="0"/>
                </a:lnTo>
                <a:close/>
              </a:path>
            </a:pathLst>
          </a:custGeom>
          <a:blipFill>
            <a:blip r:embed="rId6"/>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348170"/>
            <a:ext cx="19190105" cy="7708026"/>
          </a:xfrm>
          <a:custGeom>
            <a:avLst/>
            <a:gdLst/>
            <a:ahLst/>
            <a:cxnLst/>
            <a:rect r="r" b="b" t="t" l="l"/>
            <a:pathLst>
              <a:path h="7708026" w="19190105">
                <a:moveTo>
                  <a:pt x="0" y="0"/>
                </a:moveTo>
                <a:lnTo>
                  <a:pt x="19190105" y="0"/>
                </a:lnTo>
                <a:lnTo>
                  <a:pt x="19190105"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519834" y="8082401"/>
            <a:ext cx="1488169" cy="1924592"/>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sp>
        <p:nvSpPr>
          <p:cNvPr name="TextBox 7" id="7"/>
          <p:cNvSpPr txBox="true"/>
          <p:nvPr/>
        </p:nvSpPr>
        <p:spPr>
          <a:xfrm rot="0">
            <a:off x="4783671" y="5805875"/>
            <a:ext cx="8720658" cy="485775"/>
          </a:xfrm>
          <a:prstGeom prst="rect">
            <a:avLst/>
          </a:prstGeom>
        </p:spPr>
        <p:txBody>
          <a:bodyPr anchor="t" rtlCol="false" tIns="0" lIns="0" bIns="0" rIns="0">
            <a:spAutoFit/>
          </a:bodyPr>
          <a:lstStyle/>
          <a:p>
            <a:pPr algn="ctr">
              <a:lnSpc>
                <a:spcPts val="3840"/>
              </a:lnSpc>
              <a:spcBef>
                <a:spcPct val="0"/>
              </a:spcBef>
            </a:pPr>
            <a:r>
              <a:rPr lang="en-US" b="true" sz="3200" u="sng">
                <a:solidFill>
                  <a:srgbClr val="036EB8"/>
                </a:solidFill>
                <a:latin typeface="Montserrat Bold"/>
                <a:ea typeface="Montserrat Bold"/>
                <a:cs typeface="Montserrat Bold"/>
                <a:sym typeface="Montserrat Bold"/>
                <a:hlinkClick r:id="rId6" tooltip="https://youtu.be/kS8t4Z5u9OM"/>
              </a:rPr>
              <a:t>VIDEO LINK FOR SECONDARY STUDENTS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82531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392616" y="8137451"/>
            <a:ext cx="1380476" cy="1785318"/>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sp>
        <p:nvSpPr>
          <p:cNvPr name="Freeform 7" id="7"/>
          <p:cNvSpPr/>
          <p:nvPr/>
        </p:nvSpPr>
        <p:spPr>
          <a:xfrm flipH="false" flipV="false" rot="0">
            <a:off x="2832420" y="696466"/>
            <a:ext cx="12623161" cy="8894069"/>
          </a:xfrm>
          <a:custGeom>
            <a:avLst/>
            <a:gdLst/>
            <a:ahLst/>
            <a:cxnLst/>
            <a:rect r="r" b="b" t="t" l="l"/>
            <a:pathLst>
              <a:path h="8894069" w="12623161">
                <a:moveTo>
                  <a:pt x="0" y="0"/>
                </a:moveTo>
                <a:lnTo>
                  <a:pt x="12623160" y="0"/>
                </a:lnTo>
                <a:lnTo>
                  <a:pt x="12623160" y="8894068"/>
                </a:lnTo>
                <a:lnTo>
                  <a:pt x="0" y="8894068"/>
                </a:lnTo>
                <a:lnTo>
                  <a:pt x="0" y="0"/>
                </a:lnTo>
                <a:close/>
              </a:path>
            </a:pathLst>
          </a:custGeom>
          <a:blipFill>
            <a:blip r:embed="rId6"/>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756" y="-2305515"/>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52368" y="1210105"/>
            <a:ext cx="16078495" cy="936053"/>
          </a:xfrm>
          <a:prstGeom prst="rect">
            <a:avLst/>
          </a:prstGeom>
        </p:spPr>
        <p:txBody>
          <a:bodyPr anchor="t" rtlCol="false" tIns="0" lIns="0" bIns="0" rIns="0">
            <a:spAutoFit/>
          </a:bodyPr>
          <a:lstStyle/>
          <a:p>
            <a:pPr algn="r">
              <a:lnSpc>
                <a:spcPts val="8064"/>
              </a:lnSpc>
            </a:pPr>
            <a:r>
              <a:rPr lang="en-US" b="true" sz="4799">
                <a:solidFill>
                  <a:srgbClr val="036EB8"/>
                </a:solidFill>
                <a:latin typeface="Montserrat Bold"/>
                <a:ea typeface="Montserrat Bold"/>
                <a:cs typeface="Montserrat Bold"/>
                <a:sym typeface="Montserrat Bold"/>
              </a:rPr>
              <a:t>A story to tell.. </a:t>
            </a:r>
          </a:p>
        </p:txBody>
      </p:sp>
      <p:grpSp>
        <p:nvGrpSpPr>
          <p:cNvPr name="Group 4" id="4"/>
          <p:cNvGrpSpPr/>
          <p:nvPr/>
        </p:nvGrpSpPr>
        <p:grpSpPr>
          <a:xfrm rot="0">
            <a:off x="7864231" y="2324100"/>
            <a:ext cx="4361517" cy="5034925"/>
            <a:chOff x="0" y="0"/>
            <a:chExt cx="5815355" cy="6713233"/>
          </a:xfrm>
        </p:grpSpPr>
        <p:sp>
          <p:nvSpPr>
            <p:cNvPr name="Freeform 5" id="5"/>
            <p:cNvSpPr/>
            <p:nvPr/>
          </p:nvSpPr>
          <p:spPr>
            <a:xfrm flipH="false" flipV="false" rot="0">
              <a:off x="0" y="0"/>
              <a:ext cx="5815330" cy="6713220"/>
            </a:xfrm>
            <a:custGeom>
              <a:avLst/>
              <a:gdLst/>
              <a:ahLst/>
              <a:cxnLst/>
              <a:rect r="r" b="b" t="t" l="l"/>
              <a:pathLst>
                <a:path h="6713220" w="5815330">
                  <a:moveTo>
                    <a:pt x="0" y="0"/>
                  </a:moveTo>
                  <a:lnTo>
                    <a:pt x="5815330" y="0"/>
                  </a:lnTo>
                  <a:lnTo>
                    <a:pt x="5815330" y="6713220"/>
                  </a:lnTo>
                  <a:lnTo>
                    <a:pt x="0" y="6713220"/>
                  </a:lnTo>
                  <a:lnTo>
                    <a:pt x="0" y="0"/>
                  </a:lnTo>
                  <a:close/>
                </a:path>
              </a:pathLst>
            </a:custGeom>
            <a:blipFill>
              <a:blip r:embed="rId5"/>
              <a:stretch>
                <a:fillRect l="0" t="0" r="-15440" b="0"/>
              </a:stretch>
            </a:blipFill>
          </p:spPr>
        </p:sp>
      </p:grpSp>
      <p:grpSp>
        <p:nvGrpSpPr>
          <p:cNvPr name="Group 6" id="6"/>
          <p:cNvGrpSpPr/>
          <p:nvPr/>
        </p:nvGrpSpPr>
        <p:grpSpPr>
          <a:xfrm rot="0">
            <a:off x="1104748" y="2357990"/>
            <a:ext cx="3067279" cy="4924825"/>
            <a:chOff x="0" y="0"/>
            <a:chExt cx="4089705" cy="6566433"/>
          </a:xfrm>
        </p:grpSpPr>
        <p:sp>
          <p:nvSpPr>
            <p:cNvPr name="Freeform 7" id="7"/>
            <p:cNvSpPr/>
            <p:nvPr/>
          </p:nvSpPr>
          <p:spPr>
            <a:xfrm flipH="false" flipV="false" rot="0">
              <a:off x="0" y="0"/>
              <a:ext cx="4089654" cy="6566408"/>
            </a:xfrm>
            <a:custGeom>
              <a:avLst/>
              <a:gdLst/>
              <a:ahLst/>
              <a:cxnLst/>
              <a:rect r="r" b="b" t="t" l="l"/>
              <a:pathLst>
                <a:path h="6566408" w="4089654">
                  <a:moveTo>
                    <a:pt x="0" y="0"/>
                  </a:moveTo>
                  <a:lnTo>
                    <a:pt x="4089654" y="0"/>
                  </a:lnTo>
                  <a:lnTo>
                    <a:pt x="4089654" y="6566408"/>
                  </a:lnTo>
                  <a:lnTo>
                    <a:pt x="0" y="6566408"/>
                  </a:lnTo>
                  <a:lnTo>
                    <a:pt x="0" y="0"/>
                  </a:lnTo>
                  <a:close/>
                </a:path>
              </a:pathLst>
            </a:custGeom>
            <a:blipFill>
              <a:blip r:embed="rId6"/>
              <a:stretch>
                <a:fillRect l="0" t="0" r="-60562" b="0"/>
              </a:stretch>
            </a:blipFill>
          </p:spPr>
        </p:sp>
      </p:grpSp>
      <p:grpSp>
        <p:nvGrpSpPr>
          <p:cNvPr name="Group 8" id="8"/>
          <p:cNvGrpSpPr/>
          <p:nvPr/>
        </p:nvGrpSpPr>
        <p:grpSpPr>
          <a:xfrm rot="0">
            <a:off x="4176970" y="2357990"/>
            <a:ext cx="3067279" cy="4924825"/>
            <a:chOff x="0" y="0"/>
            <a:chExt cx="4089705" cy="6566433"/>
          </a:xfrm>
        </p:grpSpPr>
        <p:sp>
          <p:nvSpPr>
            <p:cNvPr name="Freeform 9" id="9"/>
            <p:cNvSpPr/>
            <p:nvPr/>
          </p:nvSpPr>
          <p:spPr>
            <a:xfrm flipH="false" flipV="false" rot="0">
              <a:off x="0" y="0"/>
              <a:ext cx="4089654" cy="6566408"/>
            </a:xfrm>
            <a:custGeom>
              <a:avLst/>
              <a:gdLst/>
              <a:ahLst/>
              <a:cxnLst/>
              <a:rect r="r" b="b" t="t" l="l"/>
              <a:pathLst>
                <a:path h="6566408" w="4089654">
                  <a:moveTo>
                    <a:pt x="0" y="0"/>
                  </a:moveTo>
                  <a:lnTo>
                    <a:pt x="4089654" y="0"/>
                  </a:lnTo>
                  <a:lnTo>
                    <a:pt x="4089654" y="6566408"/>
                  </a:lnTo>
                  <a:lnTo>
                    <a:pt x="0" y="6566408"/>
                  </a:lnTo>
                  <a:lnTo>
                    <a:pt x="0" y="0"/>
                  </a:lnTo>
                  <a:close/>
                </a:path>
              </a:pathLst>
            </a:custGeom>
            <a:blipFill>
              <a:blip r:embed="rId7"/>
              <a:stretch>
                <a:fillRect l="0" t="0" r="-20421" b="0"/>
              </a:stretch>
            </a:blipFill>
          </p:spPr>
        </p:sp>
      </p:grpSp>
      <p:grpSp>
        <p:nvGrpSpPr>
          <p:cNvPr name="Group 10" id="10"/>
          <p:cNvGrpSpPr/>
          <p:nvPr/>
        </p:nvGrpSpPr>
        <p:grpSpPr>
          <a:xfrm rot="0">
            <a:off x="12754985" y="2324100"/>
            <a:ext cx="3271142" cy="5034925"/>
            <a:chOff x="0" y="0"/>
            <a:chExt cx="4361523" cy="6713233"/>
          </a:xfrm>
        </p:grpSpPr>
        <p:sp>
          <p:nvSpPr>
            <p:cNvPr name="Freeform 11" id="11"/>
            <p:cNvSpPr/>
            <p:nvPr/>
          </p:nvSpPr>
          <p:spPr>
            <a:xfrm flipH="false" flipV="false" rot="0">
              <a:off x="0" y="0"/>
              <a:ext cx="4361561" cy="6713220"/>
            </a:xfrm>
            <a:custGeom>
              <a:avLst/>
              <a:gdLst/>
              <a:ahLst/>
              <a:cxnLst/>
              <a:rect r="r" b="b" t="t" l="l"/>
              <a:pathLst>
                <a:path h="6713220" w="4361561">
                  <a:moveTo>
                    <a:pt x="0" y="0"/>
                  </a:moveTo>
                  <a:lnTo>
                    <a:pt x="4361561" y="0"/>
                  </a:lnTo>
                  <a:lnTo>
                    <a:pt x="4361561" y="6713220"/>
                  </a:lnTo>
                  <a:lnTo>
                    <a:pt x="0" y="6713220"/>
                  </a:lnTo>
                  <a:lnTo>
                    <a:pt x="0" y="0"/>
                  </a:lnTo>
                  <a:close/>
                </a:path>
              </a:pathLst>
            </a:custGeom>
            <a:blipFill>
              <a:blip r:embed="rId8"/>
              <a:stretch>
                <a:fillRect l="0" t="0" r="-15438" b="0"/>
              </a:stretch>
            </a:blipFill>
          </p:spPr>
        </p:sp>
      </p:grpSp>
      <p:sp>
        <p:nvSpPr>
          <p:cNvPr name="TextBox 12" id="12"/>
          <p:cNvSpPr txBox="true"/>
          <p:nvPr/>
        </p:nvSpPr>
        <p:spPr>
          <a:xfrm rot="0">
            <a:off x="4053821" y="8020431"/>
            <a:ext cx="984752" cy="485775"/>
          </a:xfrm>
          <a:prstGeom prst="rect">
            <a:avLst/>
          </a:prstGeom>
        </p:spPr>
        <p:txBody>
          <a:bodyPr anchor="t" rtlCol="false" tIns="0" lIns="0" bIns="0" rIns="0">
            <a:spAutoFit/>
          </a:bodyPr>
          <a:lstStyle/>
          <a:p>
            <a:pPr algn="l">
              <a:lnSpc>
                <a:spcPts val="3840"/>
              </a:lnSpc>
            </a:pPr>
            <a:r>
              <a:rPr lang="en-US" b="true" sz="3200">
                <a:solidFill>
                  <a:srgbClr val="0070C0"/>
                </a:solidFill>
                <a:latin typeface="Montserrat Bold"/>
                <a:ea typeface="Montserrat Bold"/>
                <a:cs typeface="Montserrat Bold"/>
                <a:sym typeface="Montserrat Bold"/>
              </a:rPr>
              <a:t>IBEL</a:t>
            </a:r>
          </a:p>
        </p:txBody>
      </p:sp>
      <p:grpSp>
        <p:nvGrpSpPr>
          <p:cNvPr name="Group 13" id="13"/>
          <p:cNvGrpSpPr/>
          <p:nvPr/>
        </p:nvGrpSpPr>
        <p:grpSpPr>
          <a:xfrm rot="0">
            <a:off x="12906180" y="7646949"/>
            <a:ext cx="2968752" cy="1611351"/>
            <a:chOff x="0" y="0"/>
            <a:chExt cx="3958336" cy="2148468"/>
          </a:xfrm>
        </p:grpSpPr>
        <p:sp>
          <p:nvSpPr>
            <p:cNvPr name="Freeform 14" id="14"/>
            <p:cNvSpPr/>
            <p:nvPr/>
          </p:nvSpPr>
          <p:spPr>
            <a:xfrm flipH="false" flipV="false" rot="0">
              <a:off x="0" y="0"/>
              <a:ext cx="3958336" cy="2148473"/>
            </a:xfrm>
            <a:custGeom>
              <a:avLst/>
              <a:gdLst/>
              <a:ahLst/>
              <a:cxnLst/>
              <a:rect r="r" b="b" t="t" l="l"/>
              <a:pathLst>
                <a:path h="2148473" w="3958336">
                  <a:moveTo>
                    <a:pt x="0" y="0"/>
                  </a:moveTo>
                  <a:lnTo>
                    <a:pt x="3958336" y="0"/>
                  </a:lnTo>
                  <a:lnTo>
                    <a:pt x="3958336" y="2148473"/>
                  </a:lnTo>
                  <a:lnTo>
                    <a:pt x="0" y="2148473"/>
                  </a:lnTo>
                  <a:close/>
                </a:path>
              </a:pathLst>
            </a:custGeom>
            <a:blipFill>
              <a:blip r:embed="rId9">
                <a:alphaModFix amt="0"/>
              </a:blip>
              <a:stretch>
                <a:fillRect l="-2700" t="0" r="62689" b="71272"/>
              </a:stretch>
            </a:blipFill>
          </p:spPr>
        </p:sp>
        <p:sp>
          <p:nvSpPr>
            <p:cNvPr name="TextBox 15" id="15"/>
            <p:cNvSpPr txBox="true"/>
            <p:nvPr/>
          </p:nvSpPr>
          <p:spPr>
            <a:xfrm>
              <a:off x="0" y="0"/>
              <a:ext cx="3958336" cy="2148468"/>
            </a:xfrm>
            <a:prstGeom prst="rect">
              <a:avLst/>
            </a:prstGeom>
          </p:spPr>
          <p:txBody>
            <a:bodyPr anchor="ctr" rtlCol="false" tIns="0" lIns="0" bIns="0" rIns="0"/>
            <a:lstStyle/>
            <a:p>
              <a:pPr algn="ctr">
                <a:lnSpc>
                  <a:spcPts val="3840"/>
                </a:lnSpc>
              </a:pPr>
              <a:r>
                <a:rPr lang="en-US" b="true" sz="3200">
                  <a:solidFill>
                    <a:srgbClr val="0070C0"/>
                  </a:solidFill>
                  <a:latin typeface="Montserrat Bold"/>
                  <a:ea typeface="Montserrat Bold"/>
                  <a:cs typeface="Montserrat Bold"/>
                  <a:sym typeface="Montserrat Bold"/>
                </a:rPr>
                <a:t>Cambodian</a:t>
              </a:r>
            </a:p>
            <a:p>
              <a:pPr algn="ctr">
                <a:lnSpc>
                  <a:spcPts val="3840"/>
                </a:lnSpc>
              </a:pPr>
              <a:r>
                <a:rPr lang="en-US" b="true" sz="3200">
                  <a:solidFill>
                    <a:srgbClr val="0070C0"/>
                  </a:solidFill>
                  <a:latin typeface="Montserrat Bold"/>
                  <a:ea typeface="Montserrat Bold"/>
                  <a:cs typeface="Montserrat Bold"/>
                  <a:sym typeface="Montserrat Bold"/>
                </a:rPr>
                <a:t>Children’s FundCF</a:t>
              </a:r>
            </a:p>
          </p:txBody>
        </p:sp>
      </p:grpSp>
      <p:grpSp>
        <p:nvGrpSpPr>
          <p:cNvPr name="Group 16" id="16"/>
          <p:cNvGrpSpPr/>
          <p:nvPr/>
        </p:nvGrpSpPr>
        <p:grpSpPr>
          <a:xfrm rot="0">
            <a:off x="8114929" y="7646949"/>
            <a:ext cx="3860121" cy="1611351"/>
            <a:chOff x="0" y="0"/>
            <a:chExt cx="5146827" cy="2148468"/>
          </a:xfrm>
        </p:grpSpPr>
        <p:sp>
          <p:nvSpPr>
            <p:cNvPr name="Freeform 17" id="17"/>
            <p:cNvSpPr/>
            <p:nvPr/>
          </p:nvSpPr>
          <p:spPr>
            <a:xfrm flipH="false" flipV="false" rot="0">
              <a:off x="0" y="0"/>
              <a:ext cx="5146831" cy="2148466"/>
            </a:xfrm>
            <a:custGeom>
              <a:avLst/>
              <a:gdLst/>
              <a:ahLst/>
              <a:cxnLst/>
              <a:rect r="r" b="b" t="t" l="l"/>
              <a:pathLst>
                <a:path h="2148466" w="5146831">
                  <a:moveTo>
                    <a:pt x="0" y="0"/>
                  </a:moveTo>
                  <a:lnTo>
                    <a:pt x="5146831" y="0"/>
                  </a:lnTo>
                  <a:lnTo>
                    <a:pt x="5146831" y="2148466"/>
                  </a:lnTo>
                  <a:lnTo>
                    <a:pt x="0" y="2148466"/>
                  </a:lnTo>
                  <a:close/>
                </a:path>
              </a:pathLst>
            </a:custGeom>
            <a:blipFill>
              <a:blip r:embed="rId9">
                <a:alphaModFix amt="0"/>
              </a:blip>
              <a:stretch>
                <a:fillRect l="-1558" t="0" r="-1558" b="3733"/>
              </a:stretch>
            </a:blipFill>
          </p:spPr>
        </p:sp>
        <p:sp>
          <p:nvSpPr>
            <p:cNvPr name="TextBox 18" id="18"/>
            <p:cNvSpPr txBox="true"/>
            <p:nvPr/>
          </p:nvSpPr>
          <p:spPr>
            <a:xfrm>
              <a:off x="0" y="0"/>
              <a:ext cx="5146827" cy="2148468"/>
            </a:xfrm>
            <a:prstGeom prst="rect">
              <a:avLst/>
            </a:prstGeom>
          </p:spPr>
          <p:txBody>
            <a:bodyPr anchor="ctr" rtlCol="false" tIns="0" lIns="0" bIns="0" rIns="0"/>
            <a:lstStyle/>
            <a:p>
              <a:pPr algn="ctr">
                <a:lnSpc>
                  <a:spcPts val="3840"/>
                </a:lnSpc>
              </a:pPr>
              <a:r>
                <a:rPr lang="en-US" sz="3200" b="true">
                  <a:solidFill>
                    <a:srgbClr val="0070C0"/>
                  </a:solidFill>
                  <a:latin typeface="Montserrat Bold"/>
                  <a:ea typeface="Montserrat Bold"/>
                  <a:cs typeface="Montserrat Bold"/>
                  <a:sym typeface="Montserrat Bold"/>
                </a:rPr>
                <a:t>HK</a:t>
              </a:r>
            </a:p>
            <a:p>
              <a:pPr algn="ctr">
                <a:lnSpc>
                  <a:spcPts val="3840"/>
                </a:lnSpc>
              </a:pPr>
              <a:r>
                <a:rPr lang="en-US" b="true" sz="3200">
                  <a:solidFill>
                    <a:srgbClr val="0070C0"/>
                  </a:solidFill>
                  <a:latin typeface="Montserrat Bold"/>
                  <a:ea typeface="Montserrat Bold"/>
                  <a:cs typeface="Montserrat Bold"/>
                  <a:sym typeface="Montserrat Bold"/>
                </a:rPr>
                <a:t>Social Welfare Department</a:t>
              </a:r>
            </a:p>
          </p:txBody>
        </p:sp>
      </p:grpSp>
      <p:grpSp>
        <p:nvGrpSpPr>
          <p:cNvPr name="Group 19" id="19"/>
          <p:cNvGrpSpPr/>
          <p:nvPr/>
        </p:nvGrpSpPr>
        <p:grpSpPr>
          <a:xfrm rot="0">
            <a:off x="16900417" y="8598056"/>
            <a:ext cx="1187587" cy="1488938"/>
            <a:chOff x="0" y="0"/>
            <a:chExt cx="1583449" cy="1985251"/>
          </a:xfrm>
        </p:grpSpPr>
        <p:sp>
          <p:nvSpPr>
            <p:cNvPr name="Freeform 20" id="20"/>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21" id="21"/>
          <p:cNvGrpSpPr/>
          <p:nvPr/>
        </p:nvGrpSpPr>
        <p:grpSpPr>
          <a:xfrm rot="0">
            <a:off x="16506960" y="8065751"/>
            <a:ext cx="1501043" cy="1941243"/>
            <a:chOff x="0" y="0"/>
            <a:chExt cx="1370114" cy="1771917"/>
          </a:xfrm>
        </p:grpSpPr>
        <p:sp>
          <p:nvSpPr>
            <p:cNvPr name="Freeform 22" id="22"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10"/>
              <a:stretch>
                <a:fillRect l="0" t="0" r="-2" b="-37"/>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DAHT7EYI5zQ</dc:identifier>
  <dcterms:modified xsi:type="dcterms:W3CDTF">2011-08-01T06:04:30Z</dcterms:modified>
  <cp:revision>1</cp:revision>
  <dc:title>Copy of Secondary school presentation FOR WEBSITE - 2026 final.pptx</dc:title>
</cp:coreProperties>
</file>